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050094716" r:id="rId3"/>
    <p:sldId id="6128" r:id="rId4"/>
    <p:sldId id="257" r:id="rId5"/>
    <p:sldId id="2050094725" r:id="rId6"/>
    <p:sldId id="275" r:id="rId7"/>
    <p:sldId id="2050094726" r:id="rId8"/>
    <p:sldId id="592" r:id="rId9"/>
    <p:sldId id="2050094717" r:id="rId10"/>
    <p:sldId id="595" r:id="rId11"/>
    <p:sldId id="598" r:id="rId12"/>
    <p:sldId id="600" r:id="rId13"/>
    <p:sldId id="2050094750" r:id="rId14"/>
    <p:sldId id="259" r:id="rId15"/>
    <p:sldId id="2050094727"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53" autoAdjust="0"/>
    <p:restoredTop sz="94660"/>
  </p:normalViewPr>
  <p:slideViewPr>
    <p:cSldViewPr snapToGrid="0">
      <p:cViewPr varScale="1">
        <p:scale>
          <a:sx n="86" d="100"/>
          <a:sy n="86" d="100"/>
        </p:scale>
        <p:origin x="39" y="2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dLbl>
              <c:idx val="2"/>
              <c:layout>
                <c:manualLayout>
                  <c:x val="0"/>
                  <c:y val="-3.7037037037037038E-3"/>
                </c:manualLayout>
              </c:layout>
              <c:tx>
                <c:rich>
                  <a:bodyPr/>
                  <a:lstStyle/>
                  <a:p>
                    <a:fld id="{DCEA644D-2C3E-480B-BDD0-680DF06F7356}" type="VALUE">
                      <a:rPr lang="en-US" altLang="ja-JP" sz="2400">
                        <a:solidFill>
                          <a:srgbClr val="FFFF00"/>
                        </a:solidFill>
                      </a:rPr>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E5A-4493-AF07-867937F34A70}"/>
                </c:ext>
              </c:extLst>
            </c:dLbl>
            <c:dLbl>
              <c:idx val="27"/>
              <c:layout>
                <c:manualLayout>
                  <c:x val="-1.5304216718354245E-16"/>
                  <c:y val="-3.5185185185185222E-2"/>
                </c:manualLayout>
              </c:layout>
              <c:tx>
                <c:rich>
                  <a:bodyPr/>
                  <a:lstStyle/>
                  <a:p>
                    <a:fld id="{F80CF858-E03F-46FE-A904-56DB4B93E32D}" type="VALUE">
                      <a:rPr lang="en-US" altLang="ja-JP" sz="2400">
                        <a:solidFill>
                          <a:srgbClr val="FFFF00"/>
                        </a:solidFill>
                      </a:rPr>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5A-4493-AF07-867937F34A70}"/>
                </c:ext>
              </c:extLst>
            </c:dLbl>
            <c:spPr>
              <a:solidFill>
                <a:schemeClr val="accent3"/>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Sheet1!$C$2:$C$29</c:f>
              <c:numCache>
                <c:formatCode>General</c:formatCode>
                <c:ptCount val="28"/>
                <c:pt idx="0">
                  <c:v>126007</c:v>
                </c:pt>
                <c:pt idx="1">
                  <c:v>126619</c:v>
                </c:pt>
                <c:pt idx="2">
                  <c:v>129371</c:v>
                </c:pt>
                <c:pt idx="3">
                  <c:v>129059</c:v>
                </c:pt>
                <c:pt idx="4">
                  <c:v>126329</c:v>
                </c:pt>
                <c:pt idx="5">
                  <c:v>122861</c:v>
                </c:pt>
                <c:pt idx="6">
                  <c:v>119630</c:v>
                </c:pt>
                <c:pt idx="7">
                  <c:v>116084</c:v>
                </c:pt>
                <c:pt idx="8">
                  <c:v>111812</c:v>
                </c:pt>
                <c:pt idx="9">
                  <c:v>106686</c:v>
                </c:pt>
                <c:pt idx="10">
                  <c:v>103914</c:v>
                </c:pt>
                <c:pt idx="11">
                  <c:v>99175</c:v>
                </c:pt>
                <c:pt idx="12">
                  <c:v>99827</c:v>
                </c:pt>
                <c:pt idx="13">
                  <c:v>95238</c:v>
                </c:pt>
                <c:pt idx="14">
                  <c:v>95955</c:v>
                </c:pt>
                <c:pt idx="15">
                  <c:v>92481</c:v>
                </c:pt>
                <c:pt idx="16">
                  <c:v>90519</c:v>
                </c:pt>
                <c:pt idx="17">
                  <c:v>87110</c:v>
                </c:pt>
                <c:pt idx="18">
                  <c:v>88103</c:v>
                </c:pt>
                <c:pt idx="19">
                  <c:v>87869</c:v>
                </c:pt>
                <c:pt idx="20">
                  <c:v>88288</c:v>
                </c:pt>
                <c:pt idx="21">
                  <c:v>88036</c:v>
                </c:pt>
                <c:pt idx="22">
                  <c:v>88876</c:v>
                </c:pt>
                <c:pt idx="23">
                  <c:v>89094</c:v>
                </c:pt>
                <c:pt idx="24">
                  <c:v>89218</c:v>
                </c:pt>
                <c:pt idx="25">
                  <c:v>88936</c:v>
                </c:pt>
                <c:pt idx="26">
                  <c:v>86356</c:v>
                </c:pt>
                <c:pt idx="27">
                  <c:v>84529</c:v>
                </c:pt>
              </c:numCache>
            </c:numRef>
          </c:val>
          <c:extLst>
            <c:ext xmlns:c16="http://schemas.microsoft.com/office/drawing/2014/chart" uri="{C3380CC4-5D6E-409C-BE32-E72D297353CC}">
              <c16:uniqueId val="{00000000-507E-4073-B3B3-BECEDC8D3291}"/>
            </c:ext>
          </c:extLst>
        </c:ser>
        <c:dLbls>
          <c:dLblPos val="outEnd"/>
          <c:showLegendKey val="0"/>
          <c:showVal val="1"/>
          <c:showCatName val="0"/>
          <c:showSerName val="0"/>
          <c:showPercent val="0"/>
          <c:showBubbleSize val="0"/>
        </c:dLbls>
        <c:gapWidth val="219"/>
        <c:overlap val="-27"/>
        <c:axId val="1937838847"/>
        <c:axId val="1937826783"/>
      </c:barChart>
      <c:catAx>
        <c:axId val="1937838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37826783"/>
        <c:crosses val="autoZero"/>
        <c:auto val="1"/>
        <c:lblAlgn val="ctr"/>
        <c:lblOffset val="100"/>
        <c:noMultiLvlLbl val="0"/>
      </c:catAx>
      <c:valAx>
        <c:axId val="19378267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378388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sz="3200" dirty="0"/>
              <a:t>1994</a:t>
            </a:r>
            <a:r>
              <a:rPr lang="ja-JP" altLang="en-US" sz="3200" dirty="0"/>
              <a:t>年～</a:t>
            </a:r>
            <a:r>
              <a:rPr lang="en-US" altLang="ja-JP" sz="3200" dirty="0"/>
              <a:t>2021</a:t>
            </a:r>
            <a:r>
              <a:rPr lang="ja-JP" altLang="en-US" sz="3200" dirty="0"/>
              <a:t>年</a:t>
            </a:r>
            <a:r>
              <a:rPr lang="en-US" altLang="ja-JP" sz="3200" dirty="0"/>
              <a:t>(7</a:t>
            </a:r>
            <a:r>
              <a:rPr lang="ja-JP" altLang="en-US" sz="3200" dirty="0"/>
              <a:t>月末）日本のロータリークラブ数</a:t>
            </a:r>
          </a:p>
        </c:rich>
      </c:tx>
      <c:layout>
        <c:manualLayout>
          <c:xMode val="edge"/>
          <c:yMode val="edge"/>
          <c:x val="9.6322916666666661E-2"/>
          <c:y val="2.40740740740740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2"/>
            </a:solidFill>
            <a:ln>
              <a:noFill/>
            </a:ln>
            <a:effectLst/>
          </c:spPr>
          <c:invertIfNegative val="0"/>
          <c:dLbls>
            <c:dLbl>
              <c:idx val="10"/>
              <c:tx>
                <c:rich>
                  <a:bodyPr/>
                  <a:lstStyle/>
                  <a:p>
                    <a:fld id="{EA4BCFFE-CA34-466C-860D-D9BB5F72038B}" type="VALUE">
                      <a:rPr lang="en-US" altLang="ja-JP" sz="2400">
                        <a:solidFill>
                          <a:srgbClr val="FFFF00"/>
                        </a:solidFill>
                      </a:rPr>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F48-48C0-B0C3-CB368007E56A}"/>
                </c:ext>
              </c:extLst>
            </c:dLbl>
            <c:dLbl>
              <c:idx val="27"/>
              <c:tx>
                <c:rich>
                  <a:bodyPr/>
                  <a:lstStyle/>
                  <a:p>
                    <a:fld id="{23DD3C77-1F44-4623-8A8A-80F6893D16E0}" type="VALUE">
                      <a:rPr lang="en-US" altLang="ja-JP" sz="2400">
                        <a:solidFill>
                          <a:srgbClr val="FFFF00"/>
                        </a:solidFill>
                      </a:rPr>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48-48C0-B0C3-CB368007E56A}"/>
                </c:ext>
              </c:extLst>
            </c:dLbl>
            <c:spPr>
              <a:solidFill>
                <a:schemeClr val="accent3"/>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Sheet1!$D$2:$D$29</c:f>
              <c:numCache>
                <c:formatCode>General</c:formatCode>
                <c:ptCount val="28"/>
                <c:pt idx="0">
                  <c:v>2132</c:v>
                </c:pt>
                <c:pt idx="1">
                  <c:v>2178</c:v>
                </c:pt>
                <c:pt idx="2">
                  <c:v>2214</c:v>
                </c:pt>
                <c:pt idx="3">
                  <c:v>2247</c:v>
                </c:pt>
                <c:pt idx="4">
                  <c:v>2267</c:v>
                </c:pt>
                <c:pt idx="5">
                  <c:v>2285</c:v>
                </c:pt>
                <c:pt idx="6">
                  <c:v>2298</c:v>
                </c:pt>
                <c:pt idx="7">
                  <c:v>2311</c:v>
                </c:pt>
                <c:pt idx="8">
                  <c:v>2323</c:v>
                </c:pt>
                <c:pt idx="9">
                  <c:v>2334</c:v>
                </c:pt>
                <c:pt idx="10">
                  <c:v>2336</c:v>
                </c:pt>
                <c:pt idx="11">
                  <c:v>2332</c:v>
                </c:pt>
                <c:pt idx="12">
                  <c:v>2333</c:v>
                </c:pt>
                <c:pt idx="13">
                  <c:v>2319</c:v>
                </c:pt>
                <c:pt idx="14">
                  <c:v>2318</c:v>
                </c:pt>
                <c:pt idx="15">
                  <c:v>2310</c:v>
                </c:pt>
                <c:pt idx="16">
                  <c:v>2309</c:v>
                </c:pt>
                <c:pt idx="17">
                  <c:v>2294</c:v>
                </c:pt>
                <c:pt idx="18">
                  <c:v>2294</c:v>
                </c:pt>
                <c:pt idx="19">
                  <c:v>2288</c:v>
                </c:pt>
                <c:pt idx="20">
                  <c:v>2285</c:v>
                </c:pt>
                <c:pt idx="21">
                  <c:v>2278</c:v>
                </c:pt>
                <c:pt idx="22">
                  <c:v>2274</c:v>
                </c:pt>
                <c:pt idx="23">
                  <c:v>2270</c:v>
                </c:pt>
                <c:pt idx="24">
                  <c:v>2267</c:v>
                </c:pt>
                <c:pt idx="25">
                  <c:v>2261</c:v>
                </c:pt>
                <c:pt idx="26">
                  <c:v>2247</c:v>
                </c:pt>
                <c:pt idx="27">
                  <c:v>2232</c:v>
                </c:pt>
              </c:numCache>
            </c:numRef>
          </c:val>
          <c:extLst>
            <c:ext xmlns:c16="http://schemas.microsoft.com/office/drawing/2014/chart" uri="{C3380CC4-5D6E-409C-BE32-E72D297353CC}">
              <c16:uniqueId val="{00000000-3D92-4EEC-9537-50BD3AA0C723}"/>
            </c:ext>
          </c:extLst>
        </c:ser>
        <c:dLbls>
          <c:dLblPos val="outEnd"/>
          <c:showLegendKey val="0"/>
          <c:showVal val="1"/>
          <c:showCatName val="0"/>
          <c:showSerName val="0"/>
          <c:showPercent val="0"/>
          <c:showBubbleSize val="0"/>
        </c:dLbls>
        <c:gapWidth val="219"/>
        <c:overlap val="-27"/>
        <c:axId val="82002799"/>
        <c:axId val="82000719"/>
      </c:barChart>
      <c:catAx>
        <c:axId val="8200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2000719"/>
        <c:crosses val="autoZero"/>
        <c:auto val="1"/>
        <c:lblAlgn val="ctr"/>
        <c:lblOffset val="100"/>
        <c:noMultiLvlLbl val="0"/>
      </c:catAx>
      <c:valAx>
        <c:axId val="820007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20027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0.48239</cdr:x>
      <cdr:y>0.02121</cdr:y>
    </cdr:from>
    <cdr:to>
      <cdr:x>0.81733</cdr:x>
      <cdr:y>0.05606</cdr:y>
    </cdr:to>
    <cdr:sp macro="" textlink="">
      <cdr:nvSpPr>
        <cdr:cNvPr id="2" name="テキスト ボックス 1">
          <a:extLst xmlns:a="http://schemas.openxmlformats.org/drawingml/2006/main">
            <a:ext uri="{FF2B5EF4-FFF2-40B4-BE49-F238E27FC236}">
              <a16:creationId xmlns:a16="http://schemas.microsoft.com/office/drawing/2014/main" id="{98276BFF-906B-4BA7-A84F-DF696E013F54}"/>
            </a:ext>
          </a:extLst>
        </cdr:cNvPr>
        <cdr:cNvSpPr txBox="1"/>
      </cdr:nvSpPr>
      <cdr:spPr>
        <a:xfrm xmlns:a="http://schemas.openxmlformats.org/drawingml/2006/main">
          <a:off x="5881255" y="145473"/>
          <a:ext cx="4083627" cy="2389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0.25794</cdr:x>
      <cdr:y>0</cdr:y>
    </cdr:from>
    <cdr:to>
      <cdr:x>1</cdr:x>
      <cdr:y>0.08402</cdr:y>
    </cdr:to>
    <cdr:sp macro="" textlink="">
      <cdr:nvSpPr>
        <cdr:cNvPr id="3" name="テキスト ボックス 2">
          <a:extLst xmlns:a="http://schemas.openxmlformats.org/drawingml/2006/main">
            <a:ext uri="{FF2B5EF4-FFF2-40B4-BE49-F238E27FC236}">
              <a16:creationId xmlns:a16="http://schemas.microsoft.com/office/drawing/2014/main" id="{008B2B90-1ED2-462B-B84A-4EFD01300FE0}"/>
            </a:ext>
          </a:extLst>
        </cdr:cNvPr>
        <cdr:cNvSpPr txBox="1"/>
      </cdr:nvSpPr>
      <cdr:spPr>
        <a:xfrm xmlns:a="http://schemas.openxmlformats.org/drawingml/2006/main">
          <a:off x="2841264" y="0"/>
          <a:ext cx="8173941" cy="5702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32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0.8715</cdr:x>
      <cdr:y>0.03906</cdr:y>
    </cdr:from>
    <cdr:to>
      <cdr:x>0.98684</cdr:x>
      <cdr:y>0.11615</cdr:y>
    </cdr:to>
    <cdr:pic>
      <cdr:nvPicPr>
        <cdr:cNvPr id="2" name="Picture 5">
          <a:extLst xmlns:a="http://schemas.openxmlformats.org/drawingml/2006/main">
            <a:ext uri="{FF2B5EF4-FFF2-40B4-BE49-F238E27FC236}">
              <a16:creationId xmlns:a16="http://schemas.microsoft.com/office/drawing/2014/main" id="{EEA9A853-64A5-0E38-8DD3-B4C2C726626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0625288" y="267855"/>
          <a:ext cx="1406223" cy="5287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6/2/2022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6/2/2022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pic>
        <p:nvPicPr>
          <p:cNvPr id="7" name="画像 6" descr="天空 R1---オーバーレイ コンテンツ 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idx="1"/>
          </p:nvPr>
        </p:nvSpPr>
        <p:spPr/>
        <p:txBody>
          <a:bodyPr rtlCol="0" anchor="ct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91F62AA3-B7F1-4088-A76E-ACC0BBEE55CB}" type="datetime1">
              <a:rPr lang="en-US" altLang="ja-JP" noProof="0" smtClean="0"/>
              <a:t>6/2/2022</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69E57DC2-970A-4B3E-BB1C-7A09969E49DF}" type="slidenum">
              <a:rPr lang="en-US" altLang="ja-JP" noProof="0" smtClean="0"/>
              <a:t>‹#›</a:t>
            </a:fld>
            <a:endParaRPr lang="ja-JP" altLang="en-US" noProof="0"/>
          </a:p>
        </p:txBody>
      </p:sp>
    </p:spTree>
    <p:extLst>
      <p:ext uri="{BB962C8B-B14F-4D97-AF65-F5344CB8AC3E}">
        <p14:creationId xmlns:p14="http://schemas.microsoft.com/office/powerpoint/2010/main" val="2141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dirty="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6/2/2022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cid:22015449604408901885575"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33120C-2DF4-47C6-9179-D0107A468C1C}"/>
              </a:ext>
            </a:extLst>
          </p:cNvPr>
          <p:cNvSpPr>
            <a:spLocks noGrp="1"/>
          </p:cNvSpPr>
          <p:nvPr>
            <p:ph type="ctrTitle"/>
          </p:nvPr>
        </p:nvSpPr>
        <p:spPr>
          <a:xfrm>
            <a:off x="1159742" y="1053220"/>
            <a:ext cx="10058603" cy="2509213"/>
          </a:xfrm>
        </p:spPr>
        <p:txBody>
          <a:bodyPr>
            <a:normAutofit/>
          </a:bodyPr>
          <a:lstStyle/>
          <a:p>
            <a:r>
              <a:rPr lang="ja-JP" altLang="en-US" sz="5400" dirty="0"/>
              <a:t>ロータリー活動で幸せになろう！</a:t>
            </a:r>
            <a:endParaRPr kumimoji="1" lang="ja-JP" altLang="en-US" sz="5400" dirty="0"/>
          </a:p>
        </p:txBody>
      </p:sp>
      <p:sp>
        <p:nvSpPr>
          <p:cNvPr id="3" name="字幕 2">
            <a:extLst>
              <a:ext uri="{FF2B5EF4-FFF2-40B4-BE49-F238E27FC236}">
                <a16:creationId xmlns:a16="http://schemas.microsoft.com/office/drawing/2014/main" id="{B1B5DAB9-7D3B-43A4-8D80-AB4AED8AA629}"/>
              </a:ext>
            </a:extLst>
          </p:cNvPr>
          <p:cNvSpPr>
            <a:spLocks noGrp="1"/>
          </p:cNvSpPr>
          <p:nvPr>
            <p:ph type="subTitle" idx="1"/>
          </p:nvPr>
        </p:nvSpPr>
        <p:spPr/>
        <p:txBody>
          <a:bodyPr>
            <a:noAutofit/>
          </a:bodyPr>
          <a:lstStyle/>
          <a:p>
            <a:r>
              <a:rPr kumimoji="1" lang="ja-JP" altLang="en-US" sz="2800" dirty="0"/>
              <a:t>国際ロータリー</a:t>
            </a:r>
            <a:r>
              <a:rPr kumimoji="1" lang="en-US" altLang="ja-JP" sz="2800" dirty="0"/>
              <a:t>2690</a:t>
            </a:r>
            <a:r>
              <a:rPr kumimoji="1" lang="ja-JP" altLang="en-US" sz="2800" dirty="0"/>
              <a:t>地区（</a:t>
            </a:r>
            <a:r>
              <a:rPr kumimoji="1" lang="en-US" altLang="ja-JP" sz="2800" dirty="0"/>
              <a:t>2014-15</a:t>
            </a:r>
            <a:r>
              <a:rPr kumimoji="1" lang="ja-JP" altLang="en-US" sz="2800" dirty="0"/>
              <a:t>年度ガバナー）</a:t>
            </a:r>
            <a:endParaRPr kumimoji="1" lang="en-US" altLang="ja-JP" sz="2800" dirty="0"/>
          </a:p>
          <a:p>
            <a:r>
              <a:rPr lang="ja-JP" altLang="en-US" sz="2800" dirty="0"/>
              <a:t>松本祐二（益田西</a:t>
            </a:r>
            <a:r>
              <a:rPr lang="en-US" altLang="ja-JP" sz="2800" dirty="0"/>
              <a:t>RC</a:t>
            </a:r>
            <a:r>
              <a:rPr lang="ja-JP" altLang="en-US" sz="2800" dirty="0"/>
              <a:t>）</a:t>
            </a:r>
            <a:endParaRPr kumimoji="1" lang="ja-JP" altLang="en-US" sz="2800" dirty="0"/>
          </a:p>
        </p:txBody>
      </p:sp>
      <p:pic>
        <p:nvPicPr>
          <p:cNvPr id="5" name="Picture 5">
            <a:extLst>
              <a:ext uri="{FF2B5EF4-FFF2-40B4-BE49-F238E27FC236}">
                <a16:creationId xmlns:a16="http://schemas.microsoft.com/office/drawing/2014/main" id="{B3E3F66A-1102-48AF-BDBA-D64272CCD7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40988" y="173522"/>
            <a:ext cx="1554715" cy="55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65BD29D7-D9AA-40F3-95D6-E88ACC9667DA}"/>
              </a:ext>
            </a:extLst>
          </p:cNvPr>
          <p:cNvPicPr>
            <a:picLocks noChangeAspect="1"/>
          </p:cNvPicPr>
          <p:nvPr/>
        </p:nvPicPr>
        <p:blipFill>
          <a:blip r:embed="rId3"/>
          <a:stretch>
            <a:fillRect/>
          </a:stretch>
        </p:blipFill>
        <p:spPr>
          <a:xfrm>
            <a:off x="11229975" y="5915025"/>
            <a:ext cx="962025" cy="942975"/>
          </a:xfrm>
          <a:prstGeom prst="rect">
            <a:avLst/>
          </a:prstGeom>
          <a:ln>
            <a:noFill/>
          </a:ln>
          <a:effectLst>
            <a:softEdge rad="127000"/>
          </a:effectLst>
        </p:spPr>
      </p:pic>
    </p:spTree>
    <p:extLst>
      <p:ext uri="{BB962C8B-B14F-4D97-AF65-F5344CB8AC3E}">
        <p14:creationId xmlns:p14="http://schemas.microsoft.com/office/powerpoint/2010/main" val="2672416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BA94A3D-D84C-4F34-9A34-8DC9E7074D3F}"/>
              </a:ext>
            </a:extLst>
          </p:cNvPr>
          <p:cNvPicPr>
            <a:picLocks noChangeAspect="1"/>
          </p:cNvPicPr>
          <p:nvPr/>
        </p:nvPicPr>
        <p:blipFill>
          <a:blip r:embed="rId2"/>
          <a:stretch>
            <a:fillRect/>
          </a:stretch>
        </p:blipFill>
        <p:spPr>
          <a:xfrm>
            <a:off x="463161" y="-1"/>
            <a:ext cx="11265677" cy="6857999"/>
          </a:xfrm>
          <a:prstGeom prst="rect">
            <a:avLst/>
          </a:prstGeom>
        </p:spPr>
      </p:pic>
      <p:sp>
        <p:nvSpPr>
          <p:cNvPr id="3" name="正方形/長方形 2">
            <a:extLst>
              <a:ext uri="{FF2B5EF4-FFF2-40B4-BE49-F238E27FC236}">
                <a16:creationId xmlns:a16="http://schemas.microsoft.com/office/drawing/2014/main" id="{7B3D97BF-C3E3-4B6F-BA24-E7789C2B15FB}"/>
              </a:ext>
            </a:extLst>
          </p:cNvPr>
          <p:cNvSpPr/>
          <p:nvPr/>
        </p:nvSpPr>
        <p:spPr>
          <a:xfrm>
            <a:off x="2365182" y="6224631"/>
            <a:ext cx="8061649" cy="563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42A68DB5-A61B-4513-B8B7-6C2F90F4FD36}"/>
              </a:ext>
            </a:extLst>
          </p:cNvPr>
          <p:cNvSpPr txBox="1"/>
          <p:nvPr/>
        </p:nvSpPr>
        <p:spPr>
          <a:xfrm>
            <a:off x="4420999" y="5963021"/>
            <a:ext cx="3229761" cy="523220"/>
          </a:xfrm>
          <a:prstGeom prst="rect">
            <a:avLst/>
          </a:prstGeom>
          <a:noFill/>
        </p:spPr>
        <p:txBody>
          <a:bodyPr wrap="square" rtlCol="0">
            <a:spAutoFit/>
          </a:bodyPr>
          <a:lstStyle/>
          <a:p>
            <a:r>
              <a:rPr kumimoji="1" lang="ja-JP" altLang="en-US" sz="2800" dirty="0"/>
              <a:t>活動水準（－）</a:t>
            </a:r>
          </a:p>
        </p:txBody>
      </p:sp>
      <p:sp>
        <p:nvSpPr>
          <p:cNvPr id="5" name="正方形/長方形 4">
            <a:extLst>
              <a:ext uri="{FF2B5EF4-FFF2-40B4-BE49-F238E27FC236}">
                <a16:creationId xmlns:a16="http://schemas.microsoft.com/office/drawing/2014/main" id="{46AFD773-6041-4E07-9CE7-636B8E32B4D6}"/>
              </a:ext>
            </a:extLst>
          </p:cNvPr>
          <p:cNvSpPr/>
          <p:nvPr/>
        </p:nvSpPr>
        <p:spPr>
          <a:xfrm>
            <a:off x="5629013" y="5327009"/>
            <a:ext cx="2340528" cy="419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91776FD-2254-414F-A1E7-39E46B14E509}"/>
              </a:ext>
            </a:extLst>
          </p:cNvPr>
          <p:cNvSpPr txBox="1"/>
          <p:nvPr/>
        </p:nvSpPr>
        <p:spPr>
          <a:xfrm>
            <a:off x="2793534" y="1811910"/>
            <a:ext cx="1795244" cy="954107"/>
          </a:xfrm>
          <a:prstGeom prst="rect">
            <a:avLst/>
          </a:prstGeom>
          <a:solidFill>
            <a:schemeClr val="bg1"/>
          </a:solidFill>
        </p:spPr>
        <p:txBody>
          <a:bodyPr wrap="square" rtlCol="0">
            <a:spAutoFit/>
          </a:bodyPr>
          <a:lstStyle/>
          <a:p>
            <a:r>
              <a:rPr kumimoji="1" lang="ja-JP" altLang="en-US" sz="2800"/>
              <a:t>ロータリー</a:t>
            </a:r>
            <a:endParaRPr kumimoji="1" lang="en-US" altLang="ja-JP" sz="2800" dirty="0"/>
          </a:p>
          <a:p>
            <a:r>
              <a:rPr kumimoji="1" lang="ja-JP" altLang="en-US" sz="2800" dirty="0"/>
              <a:t>　　中毒</a:t>
            </a:r>
          </a:p>
        </p:txBody>
      </p:sp>
      <p:sp>
        <p:nvSpPr>
          <p:cNvPr id="7" name="テキスト ボックス 6">
            <a:extLst>
              <a:ext uri="{FF2B5EF4-FFF2-40B4-BE49-F238E27FC236}">
                <a16:creationId xmlns:a16="http://schemas.microsoft.com/office/drawing/2014/main" id="{75C4FB1C-9FC7-40E4-AC23-A484671A2508}"/>
              </a:ext>
            </a:extLst>
          </p:cNvPr>
          <p:cNvSpPr txBox="1"/>
          <p:nvPr/>
        </p:nvSpPr>
        <p:spPr>
          <a:xfrm>
            <a:off x="6316910" y="1694576"/>
            <a:ext cx="2004969" cy="523220"/>
          </a:xfrm>
          <a:prstGeom prst="rect">
            <a:avLst/>
          </a:prstGeom>
          <a:solidFill>
            <a:schemeClr val="bg1"/>
          </a:solidFill>
        </p:spPr>
        <p:txBody>
          <a:bodyPr wrap="square" rtlCol="0">
            <a:spAutoFit/>
          </a:bodyPr>
          <a:lstStyle/>
          <a:p>
            <a:r>
              <a:rPr kumimoji="1" lang="ja-JP" altLang="en-US" sz="2800" dirty="0"/>
              <a:t>ロータリー</a:t>
            </a:r>
          </a:p>
        </p:txBody>
      </p:sp>
      <p:sp>
        <p:nvSpPr>
          <p:cNvPr id="8" name="テキスト ボックス 7">
            <a:extLst>
              <a:ext uri="{FF2B5EF4-FFF2-40B4-BE49-F238E27FC236}">
                <a16:creationId xmlns:a16="http://schemas.microsoft.com/office/drawing/2014/main" id="{1B0D7905-2735-4C58-B3C4-90EEC50E7229}"/>
              </a:ext>
            </a:extLst>
          </p:cNvPr>
          <p:cNvSpPr txBox="1"/>
          <p:nvPr/>
        </p:nvSpPr>
        <p:spPr>
          <a:xfrm>
            <a:off x="8992998" y="3064164"/>
            <a:ext cx="2676088" cy="954107"/>
          </a:xfrm>
          <a:prstGeom prst="rect">
            <a:avLst/>
          </a:prstGeom>
          <a:solidFill>
            <a:schemeClr val="bg1"/>
          </a:solidFill>
        </p:spPr>
        <p:txBody>
          <a:bodyPr wrap="square" rtlCol="0">
            <a:spAutoFit/>
          </a:bodyPr>
          <a:lstStyle/>
          <a:p>
            <a:r>
              <a:rPr kumimoji="1" lang="ja-JP" altLang="en-US" sz="2800" dirty="0"/>
              <a:t>ロータリーへの</a:t>
            </a:r>
            <a:endParaRPr kumimoji="1" lang="en-US" altLang="ja-JP" sz="2800" dirty="0"/>
          </a:p>
          <a:p>
            <a:r>
              <a:rPr kumimoji="1" lang="ja-JP" altLang="en-US" sz="2800" dirty="0"/>
              <a:t>認知・態度（快）</a:t>
            </a:r>
          </a:p>
        </p:txBody>
      </p:sp>
      <p:pic>
        <p:nvPicPr>
          <p:cNvPr id="9" name="Picture 5">
            <a:extLst>
              <a:ext uri="{FF2B5EF4-FFF2-40B4-BE49-F238E27FC236}">
                <a16:creationId xmlns:a16="http://schemas.microsoft.com/office/drawing/2014/main" id="{6D748B63-FFD5-4077-AE19-72ED4D9903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55484" y="69979"/>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四角形: 角を丸くする 10">
            <a:extLst>
              <a:ext uri="{FF2B5EF4-FFF2-40B4-BE49-F238E27FC236}">
                <a16:creationId xmlns:a16="http://schemas.microsoft.com/office/drawing/2014/main" id="{43214512-0AA6-4C50-BDF1-FFA905E9FD68}"/>
              </a:ext>
            </a:extLst>
          </p:cNvPr>
          <p:cNvSpPr/>
          <p:nvPr/>
        </p:nvSpPr>
        <p:spPr>
          <a:xfrm>
            <a:off x="2097248" y="6115574"/>
            <a:ext cx="528506" cy="5633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1751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7C9B04C-012E-4ADD-A2FA-2F3D7DC73630}"/>
              </a:ext>
            </a:extLst>
          </p:cNvPr>
          <p:cNvSpPr>
            <a:spLocks noGrp="1"/>
          </p:cNvSpPr>
          <p:nvPr>
            <p:ph type="title"/>
          </p:nvPr>
        </p:nvSpPr>
        <p:spPr>
          <a:xfrm>
            <a:off x="1266112" y="446119"/>
            <a:ext cx="10364451" cy="631785"/>
          </a:xfrm>
        </p:spPr>
        <p:txBody>
          <a:bodyPr/>
          <a:lstStyle/>
          <a:p>
            <a:r>
              <a:rPr lang="ja-JP" altLang="en-US" dirty="0"/>
              <a:t>働き方改革・年休消化の義務付け⇒</a:t>
            </a:r>
            <a:r>
              <a:rPr lang="ja-JP" altLang="en-US" dirty="0">
                <a:solidFill>
                  <a:srgbClr val="FF0000"/>
                </a:solidFill>
              </a:rPr>
              <a:t>コロナ対応</a:t>
            </a:r>
            <a:endParaRPr kumimoji="1" lang="ja-JP" altLang="en-US" dirty="0">
              <a:solidFill>
                <a:srgbClr val="FF0000"/>
              </a:solidFill>
            </a:endParaRPr>
          </a:p>
        </p:txBody>
      </p:sp>
      <p:sp>
        <p:nvSpPr>
          <p:cNvPr id="5" name="コンテンツ プレースホルダー 4">
            <a:extLst>
              <a:ext uri="{FF2B5EF4-FFF2-40B4-BE49-F238E27FC236}">
                <a16:creationId xmlns:a16="http://schemas.microsoft.com/office/drawing/2014/main" id="{C492EA64-161A-404A-8457-D135279BA968}"/>
              </a:ext>
            </a:extLst>
          </p:cNvPr>
          <p:cNvSpPr>
            <a:spLocks noGrp="1"/>
          </p:cNvSpPr>
          <p:nvPr>
            <p:ph sz="quarter" idx="13"/>
          </p:nvPr>
        </p:nvSpPr>
        <p:spPr>
          <a:xfrm>
            <a:off x="913773" y="1026367"/>
            <a:ext cx="10981815" cy="5500267"/>
          </a:xfrm>
        </p:spPr>
        <p:txBody>
          <a:bodyPr>
            <a:normAutofit fontScale="85000" lnSpcReduction="10000"/>
          </a:bodyPr>
          <a:lstStyle/>
          <a:p>
            <a:r>
              <a:rPr kumimoji="1" lang="ja-JP" altLang="en-US" sz="2800" dirty="0">
                <a:solidFill>
                  <a:srgbClr val="002060"/>
                </a:solidFill>
              </a:rPr>
              <a:t>メンタルヘルスのネガティブな取り組み⇒</a:t>
            </a:r>
            <a:r>
              <a:rPr kumimoji="1" lang="ja-JP" altLang="en-US" sz="2800" dirty="0">
                <a:solidFill>
                  <a:srgbClr val="FF0000"/>
                </a:solidFill>
              </a:rPr>
              <a:t>自粛うつの発生</a:t>
            </a:r>
            <a:endParaRPr kumimoji="1" lang="en-US" altLang="ja-JP" sz="2800" dirty="0">
              <a:solidFill>
                <a:srgbClr val="FF0000"/>
              </a:solidFill>
            </a:endParaRPr>
          </a:p>
          <a:p>
            <a:pPr marL="0" indent="0">
              <a:buNone/>
            </a:pPr>
            <a:r>
              <a:rPr lang="ja-JP" altLang="en-US" sz="2800" dirty="0"/>
              <a:t>　</a:t>
            </a:r>
            <a:r>
              <a:rPr lang="ja-JP" altLang="en-US" sz="3000" dirty="0"/>
              <a:t>休ませろ！　働かせるな！　ストレスためるな！⇒</a:t>
            </a:r>
            <a:r>
              <a:rPr lang="ja-JP" altLang="en-US" sz="3000" dirty="0">
                <a:solidFill>
                  <a:srgbClr val="FF0000"/>
                </a:solidFill>
              </a:rPr>
              <a:t>在宅勤務！</a:t>
            </a:r>
            <a:endParaRPr lang="en-US" altLang="ja-JP" sz="3000" dirty="0">
              <a:solidFill>
                <a:srgbClr val="FF0000"/>
              </a:solidFill>
            </a:endParaRPr>
          </a:p>
          <a:p>
            <a:pPr marL="0" indent="0">
              <a:buNone/>
            </a:pPr>
            <a:r>
              <a:rPr lang="ja-JP" altLang="en-US" sz="3000" dirty="0"/>
              <a:t>　パワハラ✖！　セクハラ✖！　⇒</a:t>
            </a:r>
            <a:r>
              <a:rPr lang="ja-JP" altLang="en-US" sz="3000" dirty="0">
                <a:solidFill>
                  <a:srgbClr val="FF0000"/>
                </a:solidFill>
              </a:rPr>
              <a:t>外出するな！　集まるな！　外食するな！</a:t>
            </a:r>
            <a:endParaRPr lang="en-US" altLang="ja-JP" sz="3000" dirty="0">
              <a:solidFill>
                <a:srgbClr val="FF0000"/>
              </a:solidFill>
            </a:endParaRPr>
          </a:p>
          <a:p>
            <a:pPr marL="0" indent="0" algn="ctr">
              <a:buNone/>
            </a:pPr>
            <a:r>
              <a:rPr kumimoji="1" lang="ja-JP" altLang="en-US" sz="2800" dirty="0"/>
              <a:t>　</a:t>
            </a:r>
            <a:r>
              <a:rPr kumimoji="1" lang="ja-JP" altLang="en-US" sz="3500" b="1" i="1" dirty="0">
                <a:solidFill>
                  <a:srgbClr val="FF0000"/>
                </a:solidFill>
              </a:rPr>
              <a:t>リモート社会で自殺（自死）が減った！</a:t>
            </a:r>
            <a:endParaRPr kumimoji="1" lang="en-US" altLang="ja-JP" sz="3500" b="1" i="1" dirty="0">
              <a:solidFill>
                <a:srgbClr val="FF0000"/>
              </a:solidFill>
            </a:endParaRPr>
          </a:p>
          <a:p>
            <a:r>
              <a:rPr lang="ja-JP" altLang="en-US" sz="2800" dirty="0">
                <a:solidFill>
                  <a:srgbClr val="002060"/>
                </a:solidFill>
              </a:rPr>
              <a:t>メンタルヘルスのポジティブな取り組み</a:t>
            </a:r>
            <a:endParaRPr lang="en-US" altLang="ja-JP" sz="2800" dirty="0">
              <a:solidFill>
                <a:srgbClr val="002060"/>
              </a:solidFill>
            </a:endParaRPr>
          </a:p>
          <a:p>
            <a:pPr marL="0" indent="0">
              <a:buNone/>
            </a:pPr>
            <a:r>
              <a:rPr kumimoji="1" lang="ja-JP" altLang="en-US" sz="3000" dirty="0"/>
              <a:t>　攻めのセルフケアがワーク・エンゲイジメント</a:t>
            </a:r>
            <a:endParaRPr kumimoji="1" lang="en-US" altLang="ja-JP" sz="3000" dirty="0"/>
          </a:p>
          <a:p>
            <a:pPr marL="0" indent="0">
              <a:buNone/>
            </a:pPr>
            <a:r>
              <a:rPr lang="ja-JP" altLang="en-US" sz="3300" dirty="0"/>
              <a:t>　　　</a:t>
            </a:r>
            <a:r>
              <a:rPr lang="ja-JP" altLang="en-US" sz="3900" dirty="0">
                <a:solidFill>
                  <a:srgbClr val="FF0000"/>
                </a:solidFill>
              </a:rPr>
              <a:t>仕事が楽しい（</a:t>
            </a:r>
            <a:r>
              <a:rPr lang="en-US" altLang="ja-JP" sz="3900" dirty="0">
                <a:solidFill>
                  <a:srgbClr val="FF0000"/>
                </a:solidFill>
              </a:rPr>
              <a:t>I want to work.)</a:t>
            </a:r>
          </a:p>
          <a:p>
            <a:pPr marL="0" indent="0">
              <a:buNone/>
            </a:pPr>
            <a:endParaRPr kumimoji="1" lang="en-US" altLang="ja-JP" dirty="0"/>
          </a:p>
          <a:p>
            <a:pPr marL="0" indent="0">
              <a:buNone/>
            </a:pPr>
            <a:r>
              <a:rPr kumimoji="1" lang="ja-JP" altLang="en-US" sz="3000" dirty="0">
                <a:solidFill>
                  <a:srgbClr val="002060"/>
                </a:solidFill>
              </a:rPr>
              <a:t>仕事中毒</a:t>
            </a:r>
            <a:r>
              <a:rPr kumimoji="1" lang="en-US" altLang="ja-JP" sz="3000" dirty="0">
                <a:solidFill>
                  <a:srgbClr val="002060"/>
                </a:solidFill>
              </a:rPr>
              <a:t>(</a:t>
            </a:r>
            <a:r>
              <a:rPr kumimoji="1" lang="ja-JP" altLang="en-US" sz="3000" dirty="0">
                <a:solidFill>
                  <a:srgbClr val="002060"/>
                </a:solidFill>
              </a:rPr>
              <a:t>ワーカホリズム）は仕事から離れた時の罪悪感や不安を　</a:t>
            </a:r>
            <a:br>
              <a:rPr kumimoji="1" lang="en-US" altLang="ja-JP" sz="3000" dirty="0">
                <a:solidFill>
                  <a:srgbClr val="002060"/>
                </a:solidFill>
              </a:rPr>
            </a:br>
            <a:r>
              <a:rPr kumimoji="1" lang="ja-JP" altLang="en-US" sz="3000" dirty="0">
                <a:solidFill>
                  <a:srgbClr val="002060"/>
                </a:solidFill>
              </a:rPr>
              <a:t>　　回避するために仕事せざるを得ない（</a:t>
            </a:r>
            <a:r>
              <a:rPr kumimoji="1" lang="en-US" altLang="ja-JP" sz="3000" dirty="0">
                <a:solidFill>
                  <a:srgbClr val="002060"/>
                </a:solidFill>
              </a:rPr>
              <a:t>I have to work.)</a:t>
            </a:r>
          </a:p>
          <a:p>
            <a:endParaRPr kumimoji="1" lang="ja-JP" altLang="en-US" dirty="0"/>
          </a:p>
        </p:txBody>
      </p:sp>
      <p:pic>
        <p:nvPicPr>
          <p:cNvPr id="9" name="Picture 5">
            <a:extLst>
              <a:ext uri="{FF2B5EF4-FFF2-40B4-BE49-F238E27FC236}">
                <a16:creationId xmlns:a16="http://schemas.microsoft.com/office/drawing/2014/main" id="{18713C0C-B0C8-44F5-83DC-F6EDEA9717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74488" y="1026367"/>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504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D9EC41-5974-4351-A313-C636BD3D531C}"/>
              </a:ext>
            </a:extLst>
          </p:cNvPr>
          <p:cNvSpPr>
            <a:spLocks noGrp="1"/>
          </p:cNvSpPr>
          <p:nvPr>
            <p:ph type="title"/>
          </p:nvPr>
        </p:nvSpPr>
        <p:spPr>
          <a:xfrm>
            <a:off x="315741" y="242093"/>
            <a:ext cx="10364451" cy="1605094"/>
          </a:xfrm>
        </p:spPr>
        <p:txBody>
          <a:bodyPr>
            <a:normAutofit/>
          </a:bodyPr>
          <a:lstStyle/>
          <a:p>
            <a:r>
              <a:rPr kumimoji="1" lang="ja-JP" altLang="en-US" dirty="0"/>
              <a:t>　　　ロータリーでの返事は</a:t>
            </a:r>
            <a:r>
              <a:rPr kumimoji="1" lang="en-US" altLang="ja-JP" dirty="0"/>
              <a:t>3</a:t>
            </a:r>
            <a:r>
              <a:rPr kumimoji="1" lang="ja-JP" altLang="en-US" dirty="0"/>
              <a:t>つ！</a:t>
            </a:r>
            <a:br>
              <a:rPr kumimoji="1" lang="en-US" altLang="ja-JP" dirty="0"/>
            </a:br>
            <a:r>
              <a:rPr kumimoji="1" lang="ja-JP" altLang="en-US" dirty="0"/>
              <a:t>　　　　　　　　　</a:t>
            </a:r>
            <a:r>
              <a:rPr kumimoji="1" lang="ja-JP" altLang="en-US" sz="4000" dirty="0">
                <a:solidFill>
                  <a:srgbClr val="FF0000"/>
                </a:solidFill>
              </a:rPr>
              <a:t>はい！　イエス！　喜んで！</a:t>
            </a:r>
          </a:p>
        </p:txBody>
      </p:sp>
      <p:sp>
        <p:nvSpPr>
          <p:cNvPr id="3" name="コンテンツ プレースホルダー 2">
            <a:extLst>
              <a:ext uri="{FF2B5EF4-FFF2-40B4-BE49-F238E27FC236}">
                <a16:creationId xmlns:a16="http://schemas.microsoft.com/office/drawing/2014/main" id="{FF4783BE-8E6F-4603-BA5E-52404EEBEFF1}"/>
              </a:ext>
            </a:extLst>
          </p:cNvPr>
          <p:cNvSpPr>
            <a:spLocks noGrp="1"/>
          </p:cNvSpPr>
          <p:nvPr>
            <p:ph sz="quarter" idx="13"/>
          </p:nvPr>
        </p:nvSpPr>
        <p:spPr>
          <a:xfrm>
            <a:off x="913148" y="3159572"/>
            <a:ext cx="10364451" cy="3390857"/>
          </a:xfrm>
        </p:spPr>
        <p:txBody>
          <a:bodyPr>
            <a:normAutofit/>
          </a:bodyPr>
          <a:lstStyle/>
          <a:p>
            <a:pPr marL="0" indent="0">
              <a:buNone/>
            </a:pPr>
            <a:r>
              <a:rPr kumimoji="1" lang="ja-JP" altLang="en-US" sz="3600" dirty="0"/>
              <a:t>先輩は、自分もわからずクラブに放り込まれて</a:t>
            </a:r>
            <a:endParaRPr kumimoji="1" lang="en-US" altLang="ja-JP" sz="3600" dirty="0"/>
          </a:p>
          <a:p>
            <a:pPr marL="0" indent="0">
              <a:buNone/>
            </a:pPr>
            <a:r>
              <a:rPr lang="ja-JP" altLang="en-US" sz="3600" dirty="0"/>
              <a:t>　　　　　「</a:t>
            </a:r>
            <a:r>
              <a:rPr kumimoji="1" lang="ja-JP" altLang="en-US" sz="3600" dirty="0"/>
              <a:t>そのうちわかる」と言われた！</a:t>
            </a:r>
            <a:endParaRPr kumimoji="1" lang="en-US" altLang="ja-JP" sz="3600" dirty="0"/>
          </a:p>
          <a:p>
            <a:pPr marL="0" indent="0" algn="ctr">
              <a:buNone/>
            </a:pPr>
            <a:r>
              <a:rPr lang="ja-JP" altLang="en-US" sz="4000" kern="0" dirty="0">
                <a:solidFill>
                  <a:srgbClr val="000000"/>
                </a:solidFill>
                <a:effectLst/>
                <a:latin typeface="HGP行書体" panose="03000600000000000000" pitchFamily="66" charset="-128"/>
                <a:ea typeface="HGP行書体" panose="03000600000000000000" pitchFamily="66" charset="-128"/>
                <a:cs typeface="Arial" panose="020B0604020202020204" pitchFamily="34" charset="0"/>
              </a:rPr>
              <a:t>「</a:t>
            </a:r>
            <a:r>
              <a:rPr lang="ja-JP" altLang="ja-JP" sz="4000" kern="0" dirty="0">
                <a:solidFill>
                  <a:srgbClr val="000000"/>
                </a:solidFill>
                <a:effectLst/>
                <a:latin typeface="HGP行書体" panose="03000600000000000000" pitchFamily="66" charset="-128"/>
                <a:ea typeface="HGP行書体" panose="03000600000000000000" pitchFamily="66" charset="-128"/>
                <a:cs typeface="Arial" panose="020B0604020202020204" pitchFamily="34" charset="0"/>
              </a:rPr>
              <a:t>外相もし背かざれば、内証必ず熟す</a:t>
            </a:r>
            <a:r>
              <a:rPr lang="ja-JP" altLang="en-US" sz="4000" kern="0" dirty="0">
                <a:solidFill>
                  <a:srgbClr val="000000"/>
                </a:solidFill>
                <a:effectLst/>
                <a:latin typeface="HGP行書体" panose="03000600000000000000" pitchFamily="66" charset="-128"/>
                <a:ea typeface="HGP行書体" panose="03000600000000000000" pitchFamily="66" charset="-128"/>
                <a:cs typeface="Arial" panose="020B0604020202020204" pitchFamily="34" charset="0"/>
              </a:rPr>
              <a:t>」（徒然草）</a:t>
            </a:r>
            <a:endParaRPr lang="en-US" altLang="ja-JP" sz="4000" kern="0" dirty="0">
              <a:solidFill>
                <a:srgbClr val="000000"/>
              </a:solidFill>
              <a:effectLst/>
              <a:latin typeface="HGP行書体" panose="03000600000000000000" pitchFamily="66" charset="-128"/>
              <a:ea typeface="HGP行書体" panose="03000600000000000000" pitchFamily="66" charset="-128"/>
              <a:cs typeface="Arial" panose="020B0604020202020204" pitchFamily="34" charset="0"/>
            </a:endParaRPr>
          </a:p>
          <a:p>
            <a:pPr marL="0" indent="0" algn="ctr">
              <a:buNone/>
            </a:pPr>
            <a:r>
              <a:rPr lang="ja-JP" altLang="en-US" sz="3200" b="0" i="0" dirty="0">
                <a:solidFill>
                  <a:srgbClr val="333333"/>
                </a:solidFill>
                <a:effectLst/>
                <a:latin typeface="ヒラギノ角ゴ Pro W3"/>
              </a:rPr>
              <a:t>「外相整いて内相自ら熟す」（森田療法）</a:t>
            </a:r>
            <a:endParaRPr kumimoji="1" lang="ja-JP" altLang="en-US" sz="3200" dirty="0"/>
          </a:p>
        </p:txBody>
      </p:sp>
      <p:sp>
        <p:nvSpPr>
          <p:cNvPr id="4" name="日付プレースホルダー 3">
            <a:extLst>
              <a:ext uri="{FF2B5EF4-FFF2-40B4-BE49-F238E27FC236}">
                <a16:creationId xmlns:a16="http://schemas.microsoft.com/office/drawing/2014/main" id="{6107E4F6-3D49-4741-8B6B-4BEB870D48AE}"/>
              </a:ext>
            </a:extLst>
          </p:cNvPr>
          <p:cNvSpPr>
            <a:spLocks noGrp="1"/>
          </p:cNvSpPr>
          <p:nvPr>
            <p:ph type="dt" sz="half" idx="10"/>
          </p:nvPr>
        </p:nvSpPr>
        <p:spPr/>
        <p:txBody>
          <a:bodyPr/>
          <a:lstStyle/>
          <a:p>
            <a:endParaRPr kumimoji="1" lang="ja-JP" altLang="en-US" dirty="0"/>
          </a:p>
        </p:txBody>
      </p:sp>
      <p:pic>
        <p:nvPicPr>
          <p:cNvPr id="6" name="Picture 5">
            <a:extLst>
              <a:ext uri="{FF2B5EF4-FFF2-40B4-BE49-F238E27FC236}">
                <a16:creationId xmlns:a16="http://schemas.microsoft.com/office/drawing/2014/main" id="{32E1607D-2BED-4F14-B95C-2821CD1EA8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74488" y="201764"/>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BDC02766-A627-0523-CA88-3940D5132B3F}"/>
              </a:ext>
            </a:extLst>
          </p:cNvPr>
          <p:cNvSpPr txBox="1"/>
          <p:nvPr/>
        </p:nvSpPr>
        <p:spPr>
          <a:xfrm>
            <a:off x="1296785" y="1801091"/>
            <a:ext cx="10257906" cy="830997"/>
          </a:xfrm>
          <a:prstGeom prst="rect">
            <a:avLst/>
          </a:prstGeom>
          <a:noFill/>
        </p:spPr>
        <p:txBody>
          <a:bodyPr wrap="square" rtlCol="0">
            <a:spAutoFit/>
          </a:bodyPr>
          <a:lstStyle/>
          <a:p>
            <a:r>
              <a:rPr kumimoji="1" lang="ja-JP" altLang="en-US" sz="4800" dirty="0">
                <a:solidFill>
                  <a:srgbClr val="FF0000"/>
                </a:solidFill>
              </a:rPr>
              <a:t>　　　　　　　待ってました！</a:t>
            </a:r>
          </a:p>
        </p:txBody>
      </p:sp>
    </p:spTree>
    <p:extLst>
      <p:ext uri="{BB962C8B-B14F-4D97-AF65-F5344CB8AC3E}">
        <p14:creationId xmlns:p14="http://schemas.microsoft.com/office/powerpoint/2010/main" val="41162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mph" presetSubtype="0" fill="remove" grpId="1" nodeType="clickEffect">
                                  <p:stCondLst>
                                    <p:cond delay="0"/>
                                  </p:stCondLst>
                                  <p:childTnLst>
                                    <p:animClr clrSpc="rgb" dir="cw">
                                      <p:cBhvr override="childStyle">
                                        <p:cTn id="12" dur="250" autoRev="1" fill="remove"/>
                                        <p:tgtEl>
                                          <p:spTgt spid="5"/>
                                        </p:tgtEl>
                                        <p:attrNameLst>
                                          <p:attrName>style.color</p:attrName>
                                        </p:attrNameLst>
                                      </p:cBhvr>
                                      <p:to>
                                        <a:schemeClr val="bg1"/>
                                      </p:to>
                                    </p:animClr>
                                    <p:animClr clrSpc="rgb" dir="cw">
                                      <p:cBhvr>
                                        <p:cTn id="13" dur="250" autoRev="1" fill="remove"/>
                                        <p:tgtEl>
                                          <p:spTgt spid="5"/>
                                        </p:tgtEl>
                                        <p:attrNameLst>
                                          <p:attrName>fillcolor</p:attrName>
                                        </p:attrNameLst>
                                      </p:cBhvr>
                                      <p:to>
                                        <a:schemeClr val="bg1"/>
                                      </p:to>
                                    </p:animClr>
                                    <p:set>
                                      <p:cBhvr>
                                        <p:cTn id="14" dur="250" autoRev="1" fill="remove"/>
                                        <p:tgtEl>
                                          <p:spTgt spid="5"/>
                                        </p:tgtEl>
                                        <p:attrNameLst>
                                          <p:attrName>fill.type</p:attrName>
                                        </p:attrNameLst>
                                      </p:cBhvr>
                                      <p:to>
                                        <p:strVal val="solid"/>
                                      </p:to>
                                    </p:set>
                                    <p:set>
                                      <p:cBhvr>
                                        <p:cTn id="15"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B9C152-B7DE-4BA7-A49A-5DBB1111FD29}"/>
              </a:ext>
            </a:extLst>
          </p:cNvPr>
          <p:cNvSpPr>
            <a:spLocks noGrp="1"/>
          </p:cNvSpPr>
          <p:nvPr>
            <p:ph type="title"/>
          </p:nvPr>
        </p:nvSpPr>
        <p:spPr>
          <a:xfrm>
            <a:off x="1219200" y="695333"/>
            <a:ext cx="8761413" cy="706964"/>
          </a:xfrm>
        </p:spPr>
        <p:txBody>
          <a:bodyPr>
            <a:normAutofit fontScale="90000"/>
          </a:bodyPr>
          <a:lstStyle/>
          <a:p>
            <a:r>
              <a:rPr kumimoji="1" lang="ja-JP" altLang="en-US" dirty="0"/>
              <a:t>ハイコンテクス文化の</a:t>
            </a:r>
            <a:r>
              <a:rPr kumimoji="1" lang="en-US" altLang="ja-JP" dirty="0"/>
              <a:t>20</a:t>
            </a:r>
            <a:r>
              <a:rPr kumimoji="1" lang="ja-JP" altLang="en-US" dirty="0"/>
              <a:t>世紀の日本のロータリー</a:t>
            </a:r>
            <a:br>
              <a:rPr kumimoji="1" lang="en-US" altLang="ja-JP" dirty="0"/>
            </a:br>
            <a:r>
              <a:rPr kumimoji="1" lang="ja-JP" altLang="en-US" dirty="0"/>
              <a:t>　　　　　　　</a:t>
            </a:r>
            <a:r>
              <a:rPr kumimoji="1" lang="ja-JP" altLang="en-US" sz="2800" b="1" dirty="0">
                <a:solidFill>
                  <a:srgbClr val="FF0000"/>
                </a:solidFill>
              </a:rPr>
              <a:t>ハイコンテクス（</a:t>
            </a:r>
            <a:r>
              <a:rPr kumimoji="1" lang="en-US" altLang="ja-JP" sz="2800" b="1" dirty="0" err="1">
                <a:solidFill>
                  <a:srgbClr val="FF0000"/>
                </a:solidFill>
              </a:rPr>
              <a:t>Highcontext</a:t>
            </a:r>
            <a:r>
              <a:rPr kumimoji="1" lang="ja-JP" altLang="en-US" sz="2800" b="1" dirty="0">
                <a:solidFill>
                  <a:srgbClr val="FF0000"/>
                </a:solidFill>
              </a:rPr>
              <a:t>）</a:t>
            </a:r>
            <a:br>
              <a:rPr kumimoji="1"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8F55EE21-3E32-47C3-A9A9-19F31661E005}"/>
              </a:ext>
            </a:extLst>
          </p:cNvPr>
          <p:cNvSpPr>
            <a:spLocks noGrp="1"/>
          </p:cNvSpPr>
          <p:nvPr>
            <p:ph idx="1"/>
          </p:nvPr>
        </p:nvSpPr>
        <p:spPr>
          <a:xfrm>
            <a:off x="469126" y="875607"/>
            <a:ext cx="11667455" cy="6090458"/>
          </a:xfrm>
        </p:spPr>
        <p:txBody>
          <a:bodyPr>
            <a:normAutofit/>
          </a:bodyPr>
          <a:lstStyle/>
          <a:p>
            <a:r>
              <a:rPr lang="ja-JP" altLang="en-US" sz="3200" b="1" i="0" dirty="0">
                <a:effectLst/>
                <a:latin typeface="Roboto" panose="02000000000000000000" pitchFamily="2" charset="0"/>
              </a:rPr>
              <a:t>コンテクストとは？</a:t>
            </a:r>
            <a:r>
              <a:rPr lang="en-US" altLang="ja-JP" sz="3200" b="1" i="0" dirty="0">
                <a:effectLst/>
                <a:latin typeface="Roboto" panose="02000000000000000000" pitchFamily="2" charset="0"/>
              </a:rPr>
              <a:t>. </a:t>
            </a:r>
            <a:r>
              <a:rPr lang="ja-JP" altLang="en-US" sz="3200" b="1" i="0" dirty="0">
                <a:effectLst/>
                <a:latin typeface="Roboto" panose="02000000000000000000" pitchFamily="2" charset="0"/>
              </a:rPr>
              <a:t>コンテクスト（</a:t>
            </a:r>
            <a:r>
              <a:rPr lang="en-US" altLang="ja-JP" sz="3200" b="1" i="0" dirty="0">
                <a:effectLst/>
                <a:latin typeface="Roboto" panose="02000000000000000000" pitchFamily="2" charset="0"/>
              </a:rPr>
              <a:t>context</a:t>
            </a:r>
            <a:r>
              <a:rPr lang="ja-JP" altLang="en-US" sz="3200" b="1" i="0" dirty="0">
                <a:effectLst/>
                <a:latin typeface="Roboto" panose="02000000000000000000" pitchFamily="2" charset="0"/>
              </a:rPr>
              <a:t>）は、英語で「文脈」を意味しますが、文章の流れによっては「状況」「前後関係」「脈絡」と訳されます 。</a:t>
            </a:r>
            <a:r>
              <a:rPr lang="en-US" altLang="ja-JP" sz="3200" b="1" i="0" dirty="0">
                <a:effectLst/>
                <a:latin typeface="Roboto" panose="02000000000000000000" pitchFamily="2" charset="0"/>
              </a:rPr>
              <a:t>. </a:t>
            </a:r>
            <a:r>
              <a:rPr lang="ja-JP" altLang="en-US" sz="3200" b="1" i="0" dirty="0">
                <a:effectLst/>
                <a:latin typeface="Roboto" panose="02000000000000000000" pitchFamily="2" charset="0"/>
              </a:rPr>
              <a:t>特定の事象を指すものではなく曖昧なものを意味する言葉で、「場の空気を読む」の「空気」に当たる言葉です。</a:t>
            </a:r>
            <a:endParaRPr lang="en-US" altLang="ja-JP" sz="3200" b="1" i="0" dirty="0">
              <a:effectLst/>
              <a:latin typeface="Roboto" panose="02000000000000000000" pitchFamily="2" charset="0"/>
            </a:endParaRPr>
          </a:p>
          <a:p>
            <a:pPr marL="0" indent="0">
              <a:buNone/>
            </a:pPr>
            <a:r>
              <a:rPr lang="en-US" altLang="ja-JP" sz="2400" b="0" i="0" dirty="0">
                <a:solidFill>
                  <a:srgbClr val="0070C0"/>
                </a:solidFill>
                <a:effectLst/>
                <a:latin typeface="Roboto" panose="02000000000000000000" pitchFamily="2" charset="0"/>
              </a:rPr>
              <a:t> </a:t>
            </a:r>
            <a:r>
              <a:rPr lang="ja-JP" altLang="en-US" sz="2800" b="0" i="0" dirty="0">
                <a:solidFill>
                  <a:srgbClr val="0070C0"/>
                </a:solidFill>
                <a:effectLst/>
                <a:latin typeface="Roboto" panose="02000000000000000000" pitchFamily="2" charset="0"/>
              </a:rPr>
              <a:t>コンテクストという言葉をビジネスシーン、もしくは</a:t>
            </a:r>
            <a:r>
              <a:rPr lang="en-US" altLang="ja-JP" sz="2800" b="0" i="0" dirty="0">
                <a:solidFill>
                  <a:srgbClr val="0070C0"/>
                </a:solidFill>
                <a:effectLst/>
                <a:latin typeface="Roboto" panose="02000000000000000000" pitchFamily="2" charset="0"/>
              </a:rPr>
              <a:t>IT</a:t>
            </a:r>
            <a:r>
              <a:rPr lang="ja-JP" altLang="en-US" sz="2800" b="0" i="0" dirty="0">
                <a:solidFill>
                  <a:srgbClr val="0070C0"/>
                </a:solidFill>
                <a:effectLst/>
                <a:latin typeface="Roboto" panose="02000000000000000000" pitchFamily="2" charset="0"/>
              </a:rPr>
              <a:t>用語として使用する際、関連するデータという意味になります。</a:t>
            </a:r>
            <a:r>
              <a:rPr lang="en-US" altLang="ja-JP" sz="2800" b="0" i="0" dirty="0">
                <a:solidFill>
                  <a:srgbClr val="0070C0"/>
                </a:solidFill>
                <a:effectLst/>
                <a:latin typeface="Roboto" panose="02000000000000000000" pitchFamily="2" charset="0"/>
              </a:rPr>
              <a:t>. </a:t>
            </a:r>
            <a:r>
              <a:rPr lang="ja-JP" altLang="en-US" sz="2800" b="0" i="0" dirty="0">
                <a:solidFill>
                  <a:srgbClr val="0070C0"/>
                </a:solidFill>
                <a:effectLst/>
                <a:latin typeface="Roboto" panose="02000000000000000000" pitchFamily="2" charset="0"/>
              </a:rPr>
              <a:t>またこの場合も特定のデータを指すものではなく、主体に対しての周辺情報全般を指す用語として使われるのです。</a:t>
            </a:r>
            <a:r>
              <a:rPr lang="en-US" altLang="ja-JP" sz="2800" b="0" i="0" dirty="0">
                <a:solidFill>
                  <a:srgbClr val="0070C0"/>
                </a:solidFill>
                <a:effectLst/>
                <a:latin typeface="Roboto" panose="02000000000000000000" pitchFamily="2" charset="0"/>
              </a:rPr>
              <a:t>. </a:t>
            </a:r>
            <a:r>
              <a:rPr lang="ja-JP" altLang="en-US" sz="2800" b="0" i="0" dirty="0">
                <a:solidFill>
                  <a:srgbClr val="0070C0"/>
                </a:solidFill>
                <a:effectLst/>
                <a:latin typeface="Roboto" panose="02000000000000000000" pitchFamily="2" charset="0"/>
              </a:rPr>
              <a:t>コンテクストはマーケティングや</a:t>
            </a:r>
            <a:r>
              <a:rPr lang="en-US" altLang="ja-JP" sz="2800" b="0" i="0" dirty="0">
                <a:solidFill>
                  <a:srgbClr val="0070C0"/>
                </a:solidFill>
                <a:effectLst/>
                <a:latin typeface="Roboto" panose="02000000000000000000" pitchFamily="2" charset="0"/>
              </a:rPr>
              <a:t>IT</a:t>
            </a:r>
            <a:r>
              <a:rPr lang="ja-JP" altLang="en-US" sz="2800" b="0" i="0" dirty="0">
                <a:solidFill>
                  <a:srgbClr val="0070C0"/>
                </a:solidFill>
                <a:effectLst/>
                <a:latin typeface="Roboto" panose="02000000000000000000" pitchFamily="2" charset="0"/>
              </a:rPr>
              <a:t>用語としても活用される外来語です。</a:t>
            </a:r>
            <a:endParaRPr lang="en-US" altLang="ja-JP" sz="2800" dirty="0">
              <a:solidFill>
                <a:srgbClr val="0070C0"/>
              </a:solidFill>
              <a:latin typeface="Roboto" panose="02000000000000000000" pitchFamily="2" charset="0"/>
            </a:endParaRPr>
          </a:p>
          <a:p>
            <a:pPr marL="0" indent="0">
              <a:buNone/>
            </a:pPr>
            <a:endParaRPr kumimoji="1" lang="ja-JP" altLang="en-US" dirty="0"/>
          </a:p>
        </p:txBody>
      </p:sp>
      <p:pic>
        <p:nvPicPr>
          <p:cNvPr id="4" name="図 3">
            <a:extLst>
              <a:ext uri="{FF2B5EF4-FFF2-40B4-BE49-F238E27FC236}">
                <a16:creationId xmlns:a16="http://schemas.microsoft.com/office/drawing/2014/main" id="{40996C70-D8C9-4DA4-B81E-88366A65713F}"/>
              </a:ext>
            </a:extLst>
          </p:cNvPr>
          <p:cNvPicPr>
            <a:picLocks noChangeAspect="1"/>
          </p:cNvPicPr>
          <p:nvPr/>
        </p:nvPicPr>
        <p:blipFill>
          <a:blip r:embed="rId2"/>
          <a:stretch>
            <a:fillRect/>
          </a:stretch>
        </p:blipFill>
        <p:spPr>
          <a:xfrm>
            <a:off x="9827812" y="6316948"/>
            <a:ext cx="2364188" cy="533101"/>
          </a:xfrm>
          <a:prstGeom prst="rect">
            <a:avLst/>
          </a:prstGeom>
        </p:spPr>
      </p:pic>
    </p:spTree>
    <p:extLst>
      <p:ext uri="{BB962C8B-B14F-4D97-AF65-F5344CB8AC3E}">
        <p14:creationId xmlns:p14="http://schemas.microsoft.com/office/powerpoint/2010/main" val="2214537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FB7D3F8-96DE-4DAE-96D2-F57D49118E97}"/>
              </a:ext>
            </a:extLst>
          </p:cNvPr>
          <p:cNvPicPr>
            <a:picLocks noChangeAspect="1"/>
          </p:cNvPicPr>
          <p:nvPr/>
        </p:nvPicPr>
        <p:blipFill>
          <a:blip r:embed="rId2"/>
          <a:stretch>
            <a:fillRect/>
          </a:stretch>
        </p:blipFill>
        <p:spPr>
          <a:xfrm>
            <a:off x="996459" y="7951"/>
            <a:ext cx="9419855" cy="6858000"/>
          </a:xfrm>
          <a:prstGeom prst="rect">
            <a:avLst/>
          </a:prstGeom>
        </p:spPr>
      </p:pic>
      <p:pic>
        <p:nvPicPr>
          <p:cNvPr id="6" name="図 5">
            <a:extLst>
              <a:ext uri="{FF2B5EF4-FFF2-40B4-BE49-F238E27FC236}">
                <a16:creationId xmlns:a16="http://schemas.microsoft.com/office/drawing/2014/main" id="{6171C690-CAA1-4E84-85DE-9CB5B68E7D96}"/>
              </a:ext>
            </a:extLst>
          </p:cNvPr>
          <p:cNvPicPr>
            <a:picLocks noChangeAspect="1"/>
          </p:cNvPicPr>
          <p:nvPr/>
        </p:nvPicPr>
        <p:blipFill>
          <a:blip r:embed="rId3"/>
          <a:stretch>
            <a:fillRect/>
          </a:stretch>
        </p:blipFill>
        <p:spPr>
          <a:xfrm>
            <a:off x="9827812" y="6316948"/>
            <a:ext cx="2364188" cy="533101"/>
          </a:xfrm>
          <a:prstGeom prst="rect">
            <a:avLst/>
          </a:prstGeom>
        </p:spPr>
      </p:pic>
    </p:spTree>
    <p:extLst>
      <p:ext uri="{BB962C8B-B14F-4D97-AF65-F5344CB8AC3E}">
        <p14:creationId xmlns:p14="http://schemas.microsoft.com/office/powerpoint/2010/main" val="4226682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42D1BB3-4BD4-DC60-FC8F-5D1EE51B1648}"/>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352800" y="-75276"/>
            <a:ext cx="5891991" cy="7855989"/>
          </a:xfrm>
          <a:prstGeom prst="rect">
            <a:avLst/>
          </a:prstGeom>
          <a:noFill/>
          <a:ln>
            <a:noFill/>
          </a:ln>
        </p:spPr>
      </p:pic>
      <p:pic>
        <p:nvPicPr>
          <p:cNvPr id="3" name="Picture 5">
            <a:extLst>
              <a:ext uri="{FF2B5EF4-FFF2-40B4-BE49-F238E27FC236}">
                <a16:creationId xmlns:a16="http://schemas.microsoft.com/office/drawing/2014/main" id="{DA6DE7E8-F8B2-D9C6-DB6F-028DACDD33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2327" y="214066"/>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457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796E0D-637A-479F-AB18-32C6C8132B49}"/>
              </a:ext>
            </a:extLst>
          </p:cNvPr>
          <p:cNvSpPr>
            <a:spLocks noGrp="1"/>
          </p:cNvSpPr>
          <p:nvPr>
            <p:ph type="title"/>
          </p:nvPr>
        </p:nvSpPr>
        <p:spPr>
          <a:xfrm>
            <a:off x="1601047" y="323446"/>
            <a:ext cx="10364451" cy="774055"/>
          </a:xfrm>
        </p:spPr>
        <p:txBody>
          <a:bodyPr>
            <a:normAutofit/>
          </a:bodyPr>
          <a:lstStyle/>
          <a:p>
            <a:r>
              <a:rPr kumimoji="1" lang="ja-JP" altLang="en-US" sz="3200" dirty="0"/>
              <a:t>ロータリーで活動すると人は幸せになれる</a:t>
            </a:r>
          </a:p>
        </p:txBody>
      </p:sp>
      <p:sp>
        <p:nvSpPr>
          <p:cNvPr id="5" name="コンテンツ プレースホルダー 4">
            <a:extLst>
              <a:ext uri="{FF2B5EF4-FFF2-40B4-BE49-F238E27FC236}">
                <a16:creationId xmlns:a16="http://schemas.microsoft.com/office/drawing/2014/main" id="{97434143-FD9E-4E60-8367-9A5E487A8311}"/>
              </a:ext>
            </a:extLst>
          </p:cNvPr>
          <p:cNvSpPr>
            <a:spLocks noGrp="1"/>
          </p:cNvSpPr>
          <p:nvPr>
            <p:ph sz="quarter" idx="13"/>
          </p:nvPr>
        </p:nvSpPr>
        <p:spPr>
          <a:xfrm>
            <a:off x="913774" y="1063475"/>
            <a:ext cx="10654644" cy="5505105"/>
          </a:xfrm>
        </p:spPr>
        <p:txBody>
          <a:bodyPr>
            <a:normAutofit/>
          </a:bodyPr>
          <a:lstStyle/>
          <a:p>
            <a:pPr marL="0" indent="0">
              <a:buNone/>
            </a:pPr>
            <a:r>
              <a:rPr lang="ja-JP" altLang="en-US" sz="2400" dirty="0"/>
              <a:t>前野隆司</a:t>
            </a:r>
            <a:r>
              <a:rPr lang="ja-JP" altLang="en-US" sz="1600" dirty="0"/>
              <a:t>（慶應義塾大学大学院システムデザイン･マネジメント研究科教授）</a:t>
            </a:r>
            <a:endParaRPr lang="en-US" altLang="ja-JP" sz="1600" dirty="0"/>
          </a:p>
          <a:p>
            <a:r>
              <a:rPr lang="ja-JP" altLang="en-US" sz="2400" dirty="0"/>
              <a:t>幸せのメカニズムの研究</a:t>
            </a:r>
            <a:endParaRPr lang="en-US" altLang="ja-JP" sz="2400" dirty="0"/>
          </a:p>
          <a:p>
            <a:pPr marL="0" indent="0">
              <a:buNone/>
            </a:pPr>
            <a:r>
              <a:rPr lang="ja-JP" altLang="en-US" sz="2400" dirty="0">
                <a:solidFill>
                  <a:srgbClr val="002060"/>
                </a:solidFill>
              </a:rPr>
              <a:t>＊地位、財産、名声などは短期的な幸せ感が多い</a:t>
            </a:r>
            <a:endParaRPr lang="en-US" altLang="ja-JP" sz="2400" dirty="0">
              <a:solidFill>
                <a:srgbClr val="002060"/>
              </a:solidFill>
            </a:endParaRPr>
          </a:p>
          <a:p>
            <a:pPr marL="0" indent="0">
              <a:buNone/>
            </a:pPr>
            <a:r>
              <a:rPr lang="ja-JP" altLang="en-US" sz="2400" dirty="0">
                <a:solidFill>
                  <a:srgbClr val="002060"/>
                </a:solidFill>
              </a:rPr>
              <a:t>＊健康、信頼、理解などの幸せ感は持続性に富む</a:t>
            </a:r>
            <a:endParaRPr lang="en-US" altLang="ja-JP" sz="2400" dirty="0">
              <a:solidFill>
                <a:srgbClr val="002060"/>
              </a:solidFill>
            </a:endParaRPr>
          </a:p>
          <a:p>
            <a:pPr marL="0" indent="0">
              <a:buNone/>
            </a:pPr>
            <a:r>
              <a:rPr lang="ja-JP" altLang="en-US" sz="2400" dirty="0">
                <a:solidFill>
                  <a:srgbClr val="002060"/>
                </a:solidFill>
              </a:rPr>
              <a:t>＊友達が多いほうが幸せになれる（多様性のある友達の方が良い）</a:t>
            </a:r>
            <a:endParaRPr lang="en-US" altLang="ja-JP" sz="2400" dirty="0">
              <a:solidFill>
                <a:srgbClr val="002060"/>
              </a:solidFill>
            </a:endParaRPr>
          </a:p>
          <a:p>
            <a:pPr marL="0" indent="0">
              <a:buNone/>
            </a:pPr>
            <a:r>
              <a:rPr lang="ja-JP" altLang="en-US" sz="2400" dirty="0">
                <a:solidFill>
                  <a:srgbClr val="002060"/>
                </a:solidFill>
              </a:rPr>
              <a:t>＊収入が高くても幸せの度合いは比例しない（年収</a:t>
            </a:r>
            <a:r>
              <a:rPr lang="en-US" altLang="ja-JP" sz="2400" dirty="0">
                <a:solidFill>
                  <a:srgbClr val="002060"/>
                </a:solidFill>
              </a:rPr>
              <a:t>7</a:t>
            </a:r>
            <a:r>
              <a:rPr lang="ja-JP" altLang="en-US" sz="2400" dirty="0">
                <a:solidFill>
                  <a:srgbClr val="002060"/>
                </a:solidFill>
              </a:rPr>
              <a:t>万ドルあたりで頭打ち）</a:t>
            </a:r>
            <a:endParaRPr lang="en-US" altLang="ja-JP" sz="2400" dirty="0">
              <a:solidFill>
                <a:srgbClr val="002060"/>
              </a:solidFill>
            </a:endParaRPr>
          </a:p>
          <a:p>
            <a:pPr marL="0" indent="0">
              <a:buNone/>
            </a:pPr>
            <a:r>
              <a:rPr lang="ja-JP" altLang="en-US" sz="2400" dirty="0">
                <a:solidFill>
                  <a:srgbClr val="002060"/>
                </a:solidFill>
              </a:rPr>
              <a:t>＊他人に感謝している人は幸せを感じている人が多い</a:t>
            </a:r>
            <a:endParaRPr lang="en-US" altLang="ja-JP" sz="2400" dirty="0">
              <a:solidFill>
                <a:srgbClr val="002060"/>
              </a:solidFill>
            </a:endParaRPr>
          </a:p>
          <a:p>
            <a:pPr marL="0" indent="0">
              <a:buNone/>
            </a:pPr>
            <a:r>
              <a:rPr lang="ja-JP" altLang="en-US" sz="2400" dirty="0">
                <a:solidFill>
                  <a:srgbClr val="002060"/>
                </a:solidFill>
              </a:rPr>
              <a:t>＊他人のためとか社会のために活動していると感じている人には幸せな人が多い</a:t>
            </a:r>
            <a:endParaRPr lang="en-US" altLang="ja-JP" sz="2400" dirty="0">
              <a:solidFill>
                <a:srgbClr val="002060"/>
              </a:solidFill>
            </a:endParaRPr>
          </a:p>
          <a:p>
            <a:pPr marL="0" indent="0">
              <a:buNone/>
            </a:pPr>
            <a:r>
              <a:rPr lang="ja-JP" altLang="en-US" sz="2400" dirty="0">
                <a:solidFill>
                  <a:srgbClr val="002060"/>
                </a:solidFill>
              </a:rPr>
              <a:t>＊他人に感謝されていると感じられる人</a:t>
            </a:r>
            <a:endParaRPr lang="en-US" altLang="ja-JP" sz="2400" dirty="0">
              <a:solidFill>
                <a:srgbClr val="002060"/>
              </a:solidFill>
            </a:endParaRPr>
          </a:p>
          <a:p>
            <a:endParaRPr kumimoji="1" lang="ja-JP" altLang="en-US" dirty="0"/>
          </a:p>
        </p:txBody>
      </p:sp>
      <p:pic>
        <p:nvPicPr>
          <p:cNvPr id="4" name="Picture 5">
            <a:extLst>
              <a:ext uri="{FF2B5EF4-FFF2-40B4-BE49-F238E27FC236}">
                <a16:creationId xmlns:a16="http://schemas.microsoft.com/office/drawing/2014/main" id="{A0923667-53FC-43C9-A788-514DB59B5B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75114" y="1180054"/>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67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4F60E63A-5142-44FE-8653-AA484752E10F}"/>
              </a:ext>
            </a:extLst>
          </p:cNvPr>
          <p:cNvPicPr>
            <a:picLocks noChangeAspect="1"/>
          </p:cNvPicPr>
          <p:nvPr/>
        </p:nvPicPr>
        <p:blipFill>
          <a:blip r:embed="rId2"/>
          <a:stretch>
            <a:fillRect/>
          </a:stretch>
        </p:blipFill>
        <p:spPr>
          <a:xfrm>
            <a:off x="6951306" y="1196300"/>
            <a:ext cx="5197736" cy="5596385"/>
          </a:xfrm>
          <a:prstGeom prst="rect">
            <a:avLst/>
          </a:prstGeom>
        </p:spPr>
      </p:pic>
      <p:pic>
        <p:nvPicPr>
          <p:cNvPr id="7" name="Picture 5">
            <a:extLst>
              <a:ext uri="{FF2B5EF4-FFF2-40B4-BE49-F238E27FC236}">
                <a16:creationId xmlns:a16="http://schemas.microsoft.com/office/drawing/2014/main" id="{49AE0D53-6A9F-4FCE-A697-152120A117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16114" y="180855"/>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FCDEADC4-6B70-4976-8B81-782780718716}"/>
              </a:ext>
            </a:extLst>
          </p:cNvPr>
          <p:cNvSpPr txBox="1"/>
          <p:nvPr/>
        </p:nvSpPr>
        <p:spPr>
          <a:xfrm>
            <a:off x="1718807" y="640423"/>
            <a:ext cx="8754386" cy="523220"/>
          </a:xfrm>
          <a:prstGeom prst="rect">
            <a:avLst/>
          </a:prstGeom>
          <a:noFill/>
        </p:spPr>
        <p:txBody>
          <a:bodyPr wrap="square">
            <a:spAutoFit/>
          </a:bodyPr>
          <a:lstStyle/>
          <a:p>
            <a:r>
              <a:rPr kumimoji="1" lang="ja-JP" altLang="en-US" sz="2800" dirty="0"/>
              <a:t>松本祐二　益田西ＲＣ（</a:t>
            </a:r>
            <a:r>
              <a:rPr kumimoji="1" lang="en-US" altLang="ja-JP" sz="2800" dirty="0"/>
              <a:t>2014-15</a:t>
            </a:r>
            <a:r>
              <a:rPr kumimoji="1" lang="ja-JP" altLang="en-US" sz="2800" dirty="0"/>
              <a:t>年度</a:t>
            </a:r>
            <a:r>
              <a:rPr kumimoji="1" lang="en-US" altLang="ja-JP" sz="2800" dirty="0"/>
              <a:t>2690</a:t>
            </a:r>
            <a:r>
              <a:rPr kumimoji="1" lang="ja-JP" altLang="en-US" sz="2800" dirty="0"/>
              <a:t>地区ガバナー）</a:t>
            </a:r>
            <a:endParaRPr lang="ja-JP" altLang="en-US" sz="2800" dirty="0"/>
          </a:p>
        </p:txBody>
      </p:sp>
      <p:sp>
        <p:nvSpPr>
          <p:cNvPr id="11" name="テキスト ボックス 10">
            <a:extLst>
              <a:ext uri="{FF2B5EF4-FFF2-40B4-BE49-F238E27FC236}">
                <a16:creationId xmlns:a16="http://schemas.microsoft.com/office/drawing/2014/main" id="{B650C2CD-734C-430B-AD8D-B01480185AFA}"/>
              </a:ext>
            </a:extLst>
          </p:cNvPr>
          <p:cNvSpPr txBox="1"/>
          <p:nvPr/>
        </p:nvSpPr>
        <p:spPr>
          <a:xfrm>
            <a:off x="616800" y="1239892"/>
            <a:ext cx="7981122" cy="5509200"/>
          </a:xfrm>
          <a:prstGeom prst="rect">
            <a:avLst/>
          </a:prstGeom>
          <a:noFill/>
        </p:spPr>
        <p:txBody>
          <a:bodyPr wrap="square">
            <a:spAutoFit/>
          </a:bodyPr>
          <a:lstStyle/>
          <a:p>
            <a:r>
              <a:rPr kumimoji="1" lang="en-US" altLang="ja-JP" sz="3200" dirty="0"/>
              <a:t>1952</a:t>
            </a:r>
            <a:r>
              <a:rPr kumimoji="1" lang="ja-JP" altLang="en-US" sz="3200" dirty="0"/>
              <a:t>年：島根県益田市生まれ</a:t>
            </a:r>
            <a:endParaRPr kumimoji="1" lang="en-US" altLang="ja-JP" sz="3200" dirty="0"/>
          </a:p>
          <a:p>
            <a:r>
              <a:rPr lang="en-US" altLang="ja-JP" sz="3200" dirty="0"/>
              <a:t>1979</a:t>
            </a:r>
            <a:r>
              <a:rPr lang="ja-JP" altLang="en-US" sz="3200" dirty="0"/>
              <a:t>年：昭和大学医学部卒業</a:t>
            </a:r>
            <a:endParaRPr lang="en-US" altLang="ja-JP" sz="3200" dirty="0"/>
          </a:p>
          <a:p>
            <a:r>
              <a:rPr kumimoji="1" lang="en-US" altLang="ja-JP" sz="3200" dirty="0"/>
              <a:t>1982</a:t>
            </a:r>
            <a:r>
              <a:rPr kumimoji="1" lang="ja-JP" altLang="en-US" sz="3200" dirty="0"/>
              <a:t>年：松本医院継承（八代目）</a:t>
            </a:r>
            <a:endParaRPr kumimoji="1" lang="en-US" altLang="ja-JP" sz="3200" dirty="0"/>
          </a:p>
          <a:p>
            <a:r>
              <a:rPr lang="en-US" altLang="ja-JP" sz="3200" dirty="0"/>
              <a:t>1986</a:t>
            </a:r>
            <a:r>
              <a:rPr lang="ja-JP" altLang="en-US" sz="3200" dirty="0"/>
              <a:t>年：益田西</a:t>
            </a:r>
            <a:r>
              <a:rPr lang="en-US" altLang="ja-JP" sz="3200" dirty="0"/>
              <a:t>RC</a:t>
            </a:r>
            <a:r>
              <a:rPr lang="ja-JP" altLang="en-US" sz="3200" dirty="0"/>
              <a:t>入会</a:t>
            </a:r>
            <a:endParaRPr lang="en-US" altLang="ja-JP" sz="3200" dirty="0"/>
          </a:p>
          <a:p>
            <a:r>
              <a:rPr kumimoji="1" lang="en-US" altLang="ja-JP" sz="3200" dirty="0"/>
              <a:t>1991</a:t>
            </a:r>
            <a:r>
              <a:rPr kumimoji="1" lang="ja-JP" altLang="en-US" sz="3200" dirty="0"/>
              <a:t>年：益田西</a:t>
            </a:r>
            <a:r>
              <a:rPr kumimoji="1" lang="en-US" altLang="ja-JP" sz="3200" dirty="0"/>
              <a:t>RC</a:t>
            </a:r>
            <a:r>
              <a:rPr kumimoji="1" lang="ja-JP" altLang="en-US" sz="3200" dirty="0"/>
              <a:t>退会</a:t>
            </a:r>
            <a:endParaRPr kumimoji="1" lang="en-US" altLang="ja-JP" sz="3200" dirty="0"/>
          </a:p>
          <a:p>
            <a:r>
              <a:rPr lang="en-US" altLang="ja-JP" sz="3200" dirty="0"/>
              <a:t>1993</a:t>
            </a:r>
            <a:r>
              <a:rPr lang="ja-JP" altLang="en-US" sz="3200" dirty="0"/>
              <a:t>年：益田西</a:t>
            </a:r>
            <a:r>
              <a:rPr lang="en-US" altLang="ja-JP" sz="3200" dirty="0"/>
              <a:t>RC</a:t>
            </a:r>
            <a:r>
              <a:rPr lang="ja-JP" altLang="en-US" sz="3200" dirty="0"/>
              <a:t>再入会</a:t>
            </a:r>
            <a:endParaRPr lang="en-US" altLang="ja-JP" sz="3200" dirty="0"/>
          </a:p>
          <a:p>
            <a:r>
              <a:rPr kumimoji="1" lang="en-US" altLang="ja-JP" sz="3200" dirty="0"/>
              <a:t>1997-98</a:t>
            </a:r>
            <a:r>
              <a:rPr kumimoji="1" lang="ja-JP" altLang="en-US" sz="3200" dirty="0"/>
              <a:t>年度：クラブ会長</a:t>
            </a:r>
            <a:endParaRPr kumimoji="1" lang="en-US" altLang="ja-JP" sz="3200" dirty="0"/>
          </a:p>
          <a:p>
            <a:r>
              <a:rPr lang="en-US" altLang="ja-JP" sz="3200" dirty="0"/>
              <a:t>2001-02</a:t>
            </a:r>
            <a:r>
              <a:rPr lang="ja-JP" altLang="en-US" sz="3200" dirty="0"/>
              <a:t>年度：ガバナー補佐</a:t>
            </a:r>
            <a:endParaRPr lang="en-US" altLang="ja-JP" sz="3200" dirty="0"/>
          </a:p>
          <a:p>
            <a:r>
              <a:rPr lang="en-US" altLang="ja-JP" sz="3200" dirty="0"/>
              <a:t>2014-15</a:t>
            </a:r>
            <a:r>
              <a:rPr lang="ja-JP" altLang="en-US" sz="3200" dirty="0"/>
              <a:t>年度：地区ガバナー</a:t>
            </a:r>
            <a:endParaRPr lang="en-US" altLang="ja-JP" sz="3200" dirty="0"/>
          </a:p>
          <a:p>
            <a:r>
              <a:rPr lang="en-US" altLang="ja-JP" sz="3200" dirty="0"/>
              <a:t>2015-16</a:t>
            </a:r>
            <a:r>
              <a:rPr lang="ja-JP" altLang="en-US" sz="3200" dirty="0"/>
              <a:t>年度：</a:t>
            </a:r>
            <a:r>
              <a:rPr lang="en-US" altLang="ja-JP" sz="3200" dirty="0"/>
              <a:t>RI</a:t>
            </a:r>
            <a:r>
              <a:rPr lang="ja-JP" altLang="en-US" sz="3200" dirty="0"/>
              <a:t>会長代理（</a:t>
            </a:r>
            <a:r>
              <a:rPr lang="en-US" altLang="ja-JP" sz="3200" dirty="0"/>
              <a:t>RID2640</a:t>
            </a:r>
            <a:r>
              <a:rPr lang="ja-JP" altLang="en-US" sz="3200" dirty="0"/>
              <a:t>）</a:t>
            </a:r>
            <a:endParaRPr lang="en-US" altLang="ja-JP" sz="3200" dirty="0"/>
          </a:p>
          <a:p>
            <a:r>
              <a:rPr lang="en-US" altLang="ja-JP" sz="3200" dirty="0"/>
              <a:t>2015-21</a:t>
            </a:r>
            <a:r>
              <a:rPr lang="ja-JP" altLang="en-US" sz="3200" dirty="0"/>
              <a:t>年度：第</a:t>
            </a:r>
            <a:r>
              <a:rPr lang="en-US" altLang="ja-JP" sz="3200" dirty="0"/>
              <a:t>3</a:t>
            </a:r>
            <a:r>
              <a:rPr lang="ja-JP" altLang="en-US" sz="3200" dirty="0"/>
              <a:t>ゾーン</a:t>
            </a:r>
            <a:r>
              <a:rPr lang="en-US" altLang="ja-JP" sz="3200" dirty="0"/>
              <a:t>EPNC</a:t>
            </a:r>
          </a:p>
        </p:txBody>
      </p:sp>
      <p:sp>
        <p:nvSpPr>
          <p:cNvPr id="2" name="テキスト ボックス 1">
            <a:extLst>
              <a:ext uri="{FF2B5EF4-FFF2-40B4-BE49-F238E27FC236}">
                <a16:creationId xmlns:a16="http://schemas.microsoft.com/office/drawing/2014/main" id="{E9A62397-060C-4000-B95E-B5FF4B2171E5}"/>
              </a:ext>
            </a:extLst>
          </p:cNvPr>
          <p:cNvSpPr txBox="1"/>
          <p:nvPr/>
        </p:nvSpPr>
        <p:spPr>
          <a:xfrm>
            <a:off x="7386762" y="1407381"/>
            <a:ext cx="2822713" cy="369332"/>
          </a:xfrm>
          <a:prstGeom prst="rect">
            <a:avLst/>
          </a:prstGeom>
          <a:noFill/>
        </p:spPr>
        <p:txBody>
          <a:bodyPr wrap="square" rtlCol="0">
            <a:spAutoFit/>
          </a:bodyPr>
          <a:lstStyle/>
          <a:p>
            <a:r>
              <a:rPr kumimoji="1" lang="ja-JP" altLang="en-US" dirty="0"/>
              <a:t>医二世　祐庵の肖像画</a:t>
            </a:r>
          </a:p>
        </p:txBody>
      </p:sp>
    </p:spTree>
    <p:extLst>
      <p:ext uri="{BB962C8B-B14F-4D97-AF65-F5344CB8AC3E}">
        <p14:creationId xmlns:p14="http://schemas.microsoft.com/office/powerpoint/2010/main" val="363087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9808F85-35FC-4F0A-A95C-2D9F2ABB0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76183" cy="694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89638185-F3EC-46A2-A5A4-4DC390B8F92B}"/>
              </a:ext>
            </a:extLst>
          </p:cNvPr>
          <p:cNvSpPr txBox="1"/>
          <p:nvPr/>
        </p:nvSpPr>
        <p:spPr>
          <a:xfrm>
            <a:off x="8004622" y="2380065"/>
            <a:ext cx="3771260" cy="4247317"/>
          </a:xfrm>
          <a:prstGeom prst="rect">
            <a:avLst/>
          </a:prstGeom>
          <a:noFill/>
        </p:spPr>
        <p:txBody>
          <a:bodyPr wrap="square" rtlCol="0">
            <a:spAutoFit/>
          </a:bodyPr>
          <a:lstStyle/>
          <a:p>
            <a:r>
              <a:rPr kumimoji="1" lang="en-US" altLang="ja-JP" sz="2800" dirty="0">
                <a:solidFill>
                  <a:srgbClr val="002060"/>
                </a:solidFill>
              </a:rPr>
              <a:t>UNICEF</a:t>
            </a:r>
            <a:r>
              <a:rPr kumimoji="1" lang="ja-JP" altLang="en-US" sz="2800" dirty="0">
                <a:solidFill>
                  <a:srgbClr val="002060"/>
                </a:solidFill>
              </a:rPr>
              <a:t>の脱脂粉乳に</a:t>
            </a:r>
            <a:endParaRPr kumimoji="1" lang="en-US" altLang="ja-JP" sz="2800" dirty="0">
              <a:solidFill>
                <a:srgbClr val="002060"/>
              </a:solidFill>
            </a:endParaRPr>
          </a:p>
          <a:p>
            <a:r>
              <a:rPr kumimoji="1" lang="ja-JP" altLang="en-US" sz="2800" dirty="0">
                <a:solidFill>
                  <a:srgbClr val="002060"/>
                </a:solidFill>
              </a:rPr>
              <a:t>「お礼」を</a:t>
            </a:r>
            <a:endParaRPr kumimoji="1" lang="en-US" altLang="ja-JP" sz="2800" dirty="0">
              <a:solidFill>
                <a:srgbClr val="002060"/>
              </a:solidFill>
            </a:endParaRPr>
          </a:p>
          <a:p>
            <a:r>
              <a:rPr kumimoji="1" lang="ja-JP" altLang="en-US" sz="2800" dirty="0">
                <a:solidFill>
                  <a:srgbClr val="002060"/>
                </a:solidFill>
              </a:rPr>
              <a:t>ポリオの活動で！</a:t>
            </a:r>
            <a:endParaRPr kumimoji="1" lang="en-US" altLang="ja-JP" sz="2800" dirty="0">
              <a:solidFill>
                <a:srgbClr val="002060"/>
              </a:solidFill>
            </a:endParaRPr>
          </a:p>
          <a:p>
            <a:endParaRPr kumimoji="1" lang="en-US" altLang="ja-JP" sz="2800" dirty="0">
              <a:solidFill>
                <a:srgbClr val="002060"/>
              </a:solidFill>
            </a:endParaRPr>
          </a:p>
          <a:p>
            <a:r>
              <a:rPr kumimoji="1" lang="ja-JP" altLang="en-US" sz="2800" dirty="0">
                <a:solidFill>
                  <a:srgbClr val="002060"/>
                </a:solidFill>
              </a:rPr>
              <a:t>発展途上国への支援は</a:t>
            </a:r>
            <a:endParaRPr kumimoji="1" lang="en-US" altLang="ja-JP" sz="2800" dirty="0">
              <a:solidFill>
                <a:srgbClr val="002060"/>
              </a:solidFill>
            </a:endParaRPr>
          </a:p>
          <a:p>
            <a:r>
              <a:rPr kumimoji="1" lang="ja-JP" altLang="en-US" sz="2800" dirty="0">
                <a:solidFill>
                  <a:srgbClr val="002060"/>
                </a:solidFill>
              </a:rPr>
              <a:t>昭和</a:t>
            </a:r>
            <a:r>
              <a:rPr kumimoji="1" lang="en-US" altLang="ja-JP" sz="2800" dirty="0">
                <a:solidFill>
                  <a:srgbClr val="002060"/>
                </a:solidFill>
              </a:rPr>
              <a:t>30</a:t>
            </a:r>
            <a:r>
              <a:rPr kumimoji="1" lang="ja-JP" altLang="en-US" sz="2800" dirty="0">
                <a:solidFill>
                  <a:srgbClr val="002060"/>
                </a:solidFill>
              </a:rPr>
              <a:t>年代に日本が</a:t>
            </a:r>
            <a:endParaRPr kumimoji="1" lang="en-US" altLang="ja-JP" sz="2800" dirty="0">
              <a:solidFill>
                <a:srgbClr val="002060"/>
              </a:solidFill>
            </a:endParaRPr>
          </a:p>
          <a:p>
            <a:r>
              <a:rPr kumimoji="1" lang="en-US" altLang="ja-JP" sz="2800" dirty="0">
                <a:solidFill>
                  <a:srgbClr val="002060"/>
                </a:solidFill>
              </a:rPr>
              <a:t>UNICEF</a:t>
            </a:r>
            <a:r>
              <a:rPr kumimoji="1" lang="ja-JP" altLang="en-US" sz="2800" dirty="0">
                <a:solidFill>
                  <a:srgbClr val="002060"/>
                </a:solidFill>
              </a:rPr>
              <a:t>からの支援を</a:t>
            </a:r>
            <a:endParaRPr kumimoji="1" lang="en-US" altLang="ja-JP" sz="2800" dirty="0">
              <a:solidFill>
                <a:srgbClr val="002060"/>
              </a:solidFill>
            </a:endParaRPr>
          </a:p>
          <a:p>
            <a:r>
              <a:rPr kumimoji="1" lang="ja-JP" altLang="en-US" sz="2800" dirty="0">
                <a:solidFill>
                  <a:srgbClr val="002060"/>
                </a:solidFill>
              </a:rPr>
              <a:t>受けていたことに</a:t>
            </a:r>
            <a:endParaRPr kumimoji="1" lang="en-US" altLang="ja-JP" sz="2800" dirty="0">
              <a:solidFill>
                <a:srgbClr val="002060"/>
              </a:solidFill>
            </a:endParaRPr>
          </a:p>
          <a:p>
            <a:r>
              <a:rPr kumimoji="1" lang="ja-JP" altLang="en-US" sz="2800" dirty="0">
                <a:solidFill>
                  <a:srgbClr val="002060"/>
                </a:solidFill>
              </a:rPr>
              <a:t>対する恩返し！</a:t>
            </a:r>
            <a:endParaRPr kumimoji="1" lang="en-US" altLang="ja-JP" sz="2800" dirty="0">
              <a:solidFill>
                <a:srgbClr val="002060"/>
              </a:solidFill>
            </a:endParaRPr>
          </a:p>
          <a:p>
            <a:endParaRPr kumimoji="1" lang="ja-JP" altLang="en-US" dirty="0"/>
          </a:p>
        </p:txBody>
      </p:sp>
      <p:pic>
        <p:nvPicPr>
          <p:cNvPr id="6" name="Picture 5">
            <a:extLst>
              <a:ext uri="{FF2B5EF4-FFF2-40B4-BE49-F238E27FC236}">
                <a16:creationId xmlns:a16="http://schemas.microsoft.com/office/drawing/2014/main" id="{D59898EC-14F9-414E-BBF2-7DA165BFDD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8275" y="230618"/>
            <a:ext cx="1267478" cy="45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426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BAC498-C44E-470D-8766-F3C4F64876A8}"/>
              </a:ext>
            </a:extLst>
          </p:cNvPr>
          <p:cNvPicPr>
            <a:picLocks noChangeAspect="1"/>
          </p:cNvPicPr>
          <p:nvPr/>
        </p:nvPicPr>
        <p:blipFill>
          <a:blip r:embed="rId2"/>
          <a:stretch>
            <a:fillRect/>
          </a:stretch>
        </p:blipFill>
        <p:spPr>
          <a:xfrm>
            <a:off x="0" y="9625"/>
            <a:ext cx="9473513" cy="6858000"/>
          </a:xfrm>
          <a:prstGeom prst="rect">
            <a:avLst/>
          </a:prstGeom>
        </p:spPr>
      </p:pic>
      <p:pic>
        <p:nvPicPr>
          <p:cNvPr id="6" name="図 5" descr="ロゴ&#10;&#10;自動的に生成された説明">
            <a:extLst>
              <a:ext uri="{FF2B5EF4-FFF2-40B4-BE49-F238E27FC236}">
                <a16:creationId xmlns:a16="http://schemas.microsoft.com/office/drawing/2014/main" id="{CA9C822B-96B8-4685-9091-588907A66FE0}"/>
              </a:ext>
            </a:extLst>
          </p:cNvPr>
          <p:cNvPicPr>
            <a:picLocks noChangeAspect="1"/>
          </p:cNvPicPr>
          <p:nvPr/>
        </p:nvPicPr>
        <p:blipFill>
          <a:blip r:embed="rId3"/>
          <a:stretch>
            <a:fillRect/>
          </a:stretch>
        </p:blipFill>
        <p:spPr>
          <a:xfrm>
            <a:off x="57560" y="6340293"/>
            <a:ext cx="595087" cy="517707"/>
          </a:xfrm>
          <a:prstGeom prst="rect">
            <a:avLst/>
          </a:prstGeom>
        </p:spPr>
      </p:pic>
      <p:sp>
        <p:nvSpPr>
          <p:cNvPr id="2" name="テキスト ボックス 1">
            <a:extLst>
              <a:ext uri="{FF2B5EF4-FFF2-40B4-BE49-F238E27FC236}">
                <a16:creationId xmlns:a16="http://schemas.microsoft.com/office/drawing/2014/main" id="{F348A779-6500-410F-A812-C597DB3283B4}"/>
              </a:ext>
            </a:extLst>
          </p:cNvPr>
          <p:cNvSpPr txBox="1"/>
          <p:nvPr/>
        </p:nvSpPr>
        <p:spPr>
          <a:xfrm>
            <a:off x="9423637" y="1230285"/>
            <a:ext cx="2940159" cy="4062651"/>
          </a:xfrm>
          <a:prstGeom prst="rect">
            <a:avLst/>
          </a:prstGeom>
          <a:solidFill>
            <a:schemeClr val="accent4"/>
          </a:solidFill>
        </p:spPr>
        <p:txBody>
          <a:bodyPr wrap="square" rtlCol="0">
            <a:spAutoFit/>
          </a:bodyPr>
          <a:lstStyle/>
          <a:p>
            <a:r>
              <a:rPr kumimoji="1" lang="en-US" altLang="ja-JP" sz="2000" dirty="0"/>
              <a:t>2021/5/28</a:t>
            </a:r>
            <a:r>
              <a:rPr kumimoji="1" lang="ja-JP" altLang="en-US" sz="2000" dirty="0"/>
              <a:t>（</a:t>
            </a:r>
            <a:r>
              <a:rPr kumimoji="1" lang="en-US" altLang="ja-JP" sz="2000" dirty="0"/>
              <a:t>RI</a:t>
            </a:r>
            <a:r>
              <a:rPr kumimoji="1" lang="ja-JP" altLang="en-US" sz="2000" dirty="0"/>
              <a:t>公式発表）</a:t>
            </a:r>
            <a:endParaRPr kumimoji="1" lang="en-US" altLang="ja-JP" sz="2000" dirty="0"/>
          </a:p>
          <a:p>
            <a:r>
              <a:rPr kumimoji="1" lang="en-US" altLang="ja-JP" sz="2000" dirty="0"/>
              <a:t>1,198,766</a:t>
            </a:r>
            <a:r>
              <a:rPr kumimoji="1" lang="ja-JP" altLang="en-US" sz="2000" dirty="0"/>
              <a:t>人</a:t>
            </a:r>
            <a:endParaRPr kumimoji="1" lang="en-US" altLang="ja-JP" sz="2000" dirty="0"/>
          </a:p>
          <a:p>
            <a:r>
              <a:rPr kumimoji="1" lang="en-US" altLang="ja-JP" sz="2000" dirty="0"/>
              <a:t>36,782</a:t>
            </a:r>
            <a:r>
              <a:rPr kumimoji="1" lang="ja-JP" altLang="en-US" sz="2000" dirty="0"/>
              <a:t>クラブ（</a:t>
            </a:r>
            <a:r>
              <a:rPr kumimoji="1" lang="en-US" altLang="ja-JP" sz="2000" dirty="0"/>
              <a:t>32.6</a:t>
            </a:r>
            <a:r>
              <a:rPr kumimoji="1" lang="ja-JP" altLang="en-US" sz="2000" dirty="0"/>
              <a:t>人</a:t>
            </a:r>
            <a:r>
              <a:rPr kumimoji="1" lang="en-US" altLang="ja-JP" sz="2000" dirty="0"/>
              <a:t>/C</a:t>
            </a:r>
            <a:r>
              <a:rPr kumimoji="1" lang="ja-JP" altLang="en-US" sz="2000" dirty="0"/>
              <a:t>）</a:t>
            </a:r>
            <a:endParaRPr kumimoji="1" lang="en-US" altLang="ja-JP" sz="2000" dirty="0"/>
          </a:p>
          <a:p>
            <a:endParaRPr kumimoji="1" lang="en-US" altLang="ja-JP" sz="2000" dirty="0"/>
          </a:p>
          <a:p>
            <a:r>
              <a:rPr kumimoji="1" lang="en-US" altLang="ja-JP" sz="2000" dirty="0"/>
              <a:t>2022/1/19</a:t>
            </a:r>
            <a:r>
              <a:rPr kumimoji="1" lang="ja-JP" altLang="en-US" sz="2000" dirty="0"/>
              <a:t>（</a:t>
            </a:r>
            <a:r>
              <a:rPr kumimoji="1" lang="en-US" altLang="ja-JP" sz="2000" dirty="0"/>
              <a:t>RI</a:t>
            </a:r>
            <a:r>
              <a:rPr kumimoji="1" lang="ja-JP" altLang="en-US" sz="2000" dirty="0"/>
              <a:t>公式発表）</a:t>
            </a:r>
            <a:endParaRPr kumimoji="1" lang="en-US" altLang="ja-JP" sz="2000" dirty="0"/>
          </a:p>
          <a:p>
            <a:r>
              <a:rPr kumimoji="1" lang="en-US" altLang="ja-JP" sz="2000" dirty="0"/>
              <a:t>1,189,608</a:t>
            </a:r>
            <a:r>
              <a:rPr kumimoji="1" lang="ja-JP" altLang="en-US" sz="2000" dirty="0"/>
              <a:t>人</a:t>
            </a:r>
            <a:endParaRPr kumimoji="1" lang="en-US" altLang="ja-JP" sz="2000" dirty="0"/>
          </a:p>
          <a:p>
            <a:r>
              <a:rPr kumimoji="1" lang="en-US" altLang="ja-JP" sz="2000" dirty="0"/>
              <a:t>37,092</a:t>
            </a:r>
            <a:r>
              <a:rPr kumimoji="1" lang="ja-JP" altLang="en-US" sz="2000" dirty="0"/>
              <a:t>クラブ</a:t>
            </a:r>
            <a:r>
              <a:rPr kumimoji="1" lang="en-US" altLang="ja-JP" sz="2000" dirty="0"/>
              <a:t>(32.0</a:t>
            </a:r>
            <a:r>
              <a:rPr kumimoji="1" lang="ja-JP" altLang="en-US" sz="2000" dirty="0"/>
              <a:t>人</a:t>
            </a:r>
            <a:r>
              <a:rPr kumimoji="1" lang="en-US" altLang="ja-JP" sz="2000" dirty="0"/>
              <a:t>/C</a:t>
            </a:r>
            <a:r>
              <a:rPr kumimoji="1" lang="ja-JP" altLang="en-US" sz="2000" dirty="0"/>
              <a:t>）</a:t>
            </a:r>
            <a:endParaRPr kumimoji="1" lang="en-US" altLang="ja-JP" sz="2000" dirty="0"/>
          </a:p>
          <a:p>
            <a:endParaRPr kumimoji="1" lang="en-US" altLang="ja-JP" sz="2000" dirty="0"/>
          </a:p>
          <a:p>
            <a:r>
              <a:rPr kumimoji="1" lang="en-US" altLang="ja-JP" sz="2000" dirty="0"/>
              <a:t>1989</a:t>
            </a:r>
            <a:r>
              <a:rPr kumimoji="1" lang="ja-JP" altLang="en-US" sz="2000" dirty="0"/>
              <a:t>年規定審議会で</a:t>
            </a:r>
            <a:endParaRPr kumimoji="1" lang="en-US" altLang="ja-JP" sz="2000" dirty="0"/>
          </a:p>
          <a:p>
            <a:r>
              <a:rPr kumimoji="1" lang="ja-JP" altLang="en-US" sz="2000" dirty="0"/>
              <a:t>女性の入会を認め</a:t>
            </a:r>
            <a:endParaRPr kumimoji="1" lang="en-US" altLang="ja-JP" sz="2000" dirty="0"/>
          </a:p>
          <a:p>
            <a:r>
              <a:rPr kumimoji="1" lang="en-US" altLang="ja-JP" sz="2000" dirty="0"/>
              <a:t>2</a:t>
            </a:r>
            <a:r>
              <a:rPr kumimoji="1" lang="ja-JP" altLang="en-US" sz="2000" dirty="0"/>
              <a:t>万人増え、</a:t>
            </a:r>
            <a:endParaRPr kumimoji="1" lang="en-US" altLang="ja-JP" sz="2000" dirty="0"/>
          </a:p>
          <a:p>
            <a:r>
              <a:rPr kumimoji="1" lang="ja-JP" altLang="en-US" sz="2000" dirty="0"/>
              <a:t>現在女性会員は</a:t>
            </a:r>
            <a:r>
              <a:rPr kumimoji="1" lang="en-US" altLang="ja-JP" sz="2000" dirty="0"/>
              <a:t>23</a:t>
            </a:r>
            <a:r>
              <a:rPr kumimoji="1" lang="ja-JP" altLang="en-US" sz="2000" dirty="0"/>
              <a:t>％</a:t>
            </a:r>
            <a:endParaRPr kumimoji="1" lang="en-US" altLang="ja-JP" sz="2000" dirty="0"/>
          </a:p>
          <a:p>
            <a:endParaRPr kumimoji="1" lang="ja-JP" altLang="en-US" dirty="0"/>
          </a:p>
        </p:txBody>
      </p:sp>
      <p:pic>
        <p:nvPicPr>
          <p:cNvPr id="7" name="図 6">
            <a:extLst>
              <a:ext uri="{FF2B5EF4-FFF2-40B4-BE49-F238E27FC236}">
                <a16:creationId xmlns:a16="http://schemas.microsoft.com/office/drawing/2014/main" id="{920B49ED-8AD1-492A-80F7-C44DD56C1427}"/>
              </a:ext>
            </a:extLst>
          </p:cNvPr>
          <p:cNvPicPr>
            <a:picLocks noChangeAspect="1"/>
          </p:cNvPicPr>
          <p:nvPr/>
        </p:nvPicPr>
        <p:blipFill>
          <a:blip r:embed="rId4"/>
          <a:stretch>
            <a:fillRect/>
          </a:stretch>
        </p:blipFill>
        <p:spPr>
          <a:xfrm>
            <a:off x="10331534" y="113359"/>
            <a:ext cx="1802018" cy="413359"/>
          </a:xfrm>
          <a:prstGeom prst="rect">
            <a:avLst/>
          </a:prstGeom>
        </p:spPr>
      </p:pic>
    </p:spTree>
    <p:extLst>
      <p:ext uri="{BB962C8B-B14F-4D97-AF65-F5344CB8AC3E}">
        <p14:creationId xmlns:p14="http://schemas.microsoft.com/office/powerpoint/2010/main" val="414620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96E497EF-FBA8-4B24-8894-6EAB1BC91389}"/>
              </a:ext>
            </a:extLst>
          </p:cNvPr>
          <p:cNvGraphicFramePr>
            <a:graphicFrameLocks/>
          </p:cNvGraphicFramePr>
          <p:nvPr>
            <p:extLst>
              <p:ext uri="{D42A27DB-BD31-4B8C-83A1-F6EECF244321}">
                <p14:modId xmlns:p14="http://schemas.microsoft.com/office/powerpoint/2010/main" val="4191773443"/>
              </p:ext>
            </p:extLst>
          </p:nvPr>
        </p:nvGraphicFramePr>
        <p:xfrm>
          <a:off x="21203" y="0"/>
          <a:ext cx="12170797"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a16="http://schemas.microsoft.com/office/drawing/2014/main" id="{0933697E-F08D-460E-B985-40FC726AAECE}"/>
              </a:ext>
            </a:extLst>
          </p:cNvPr>
          <p:cNvSpPr txBox="1"/>
          <p:nvPr/>
        </p:nvSpPr>
        <p:spPr>
          <a:xfrm>
            <a:off x="3291840" y="262393"/>
            <a:ext cx="8325016" cy="584775"/>
          </a:xfrm>
          <a:prstGeom prst="rect">
            <a:avLst/>
          </a:prstGeom>
          <a:noFill/>
        </p:spPr>
        <p:txBody>
          <a:bodyPr wrap="square" rtlCol="0">
            <a:spAutoFit/>
          </a:bodyPr>
          <a:lstStyle/>
          <a:p>
            <a:r>
              <a:rPr kumimoji="1" lang="en-US" altLang="ja-JP" sz="3200" dirty="0"/>
              <a:t>1994</a:t>
            </a:r>
            <a:r>
              <a:rPr kumimoji="1" lang="ja-JP" altLang="en-US" sz="3200" dirty="0"/>
              <a:t>年～</a:t>
            </a:r>
            <a:r>
              <a:rPr kumimoji="1" lang="en-US" altLang="ja-JP" sz="3200" dirty="0"/>
              <a:t>2021</a:t>
            </a:r>
            <a:r>
              <a:rPr kumimoji="1" lang="ja-JP" altLang="en-US" sz="3200" dirty="0"/>
              <a:t>年</a:t>
            </a:r>
            <a:r>
              <a:rPr kumimoji="1" lang="en-US" altLang="ja-JP" sz="3200" dirty="0"/>
              <a:t>(7</a:t>
            </a:r>
            <a:r>
              <a:rPr kumimoji="1" lang="ja-JP" altLang="en-US" sz="3200" dirty="0"/>
              <a:t>月末）日本の会員数</a:t>
            </a:r>
          </a:p>
        </p:txBody>
      </p:sp>
      <p:sp>
        <p:nvSpPr>
          <p:cNvPr id="5" name="テキスト ボックス 4">
            <a:extLst>
              <a:ext uri="{FF2B5EF4-FFF2-40B4-BE49-F238E27FC236}">
                <a16:creationId xmlns:a16="http://schemas.microsoft.com/office/drawing/2014/main" id="{ACD31980-5EC7-4020-A75B-CD7344464287}"/>
              </a:ext>
            </a:extLst>
          </p:cNvPr>
          <p:cNvSpPr txBox="1"/>
          <p:nvPr/>
        </p:nvSpPr>
        <p:spPr>
          <a:xfrm>
            <a:off x="7849926" y="1167055"/>
            <a:ext cx="2256182" cy="369332"/>
          </a:xfrm>
          <a:prstGeom prst="rect">
            <a:avLst/>
          </a:prstGeom>
          <a:solidFill>
            <a:schemeClr val="accent3"/>
          </a:solidFill>
        </p:spPr>
        <p:txBody>
          <a:bodyPr wrap="square">
            <a:spAutoFit/>
          </a:bodyPr>
          <a:lstStyle/>
          <a:p>
            <a:r>
              <a:rPr lang="ja-JP" altLang="en-US" sz="1800" dirty="0">
                <a:solidFill>
                  <a:srgbClr val="FFFF00"/>
                </a:solidFill>
              </a:rPr>
              <a:t>資料：ロータリーの友</a:t>
            </a:r>
          </a:p>
        </p:txBody>
      </p:sp>
      <p:pic>
        <p:nvPicPr>
          <p:cNvPr id="6" name="Picture 5">
            <a:extLst>
              <a:ext uri="{FF2B5EF4-FFF2-40B4-BE49-F238E27FC236}">
                <a16:creationId xmlns:a16="http://schemas.microsoft.com/office/drawing/2014/main" id="{45DA313C-B9BA-4600-C46B-1E476D7DFD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74488" y="217055"/>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8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B01CE757-F179-47A8-8BC1-4DB2CD128442}"/>
              </a:ext>
            </a:extLst>
          </p:cNvPr>
          <p:cNvGraphicFramePr>
            <a:graphicFrameLocks/>
          </p:cNvGraphicFramePr>
          <p:nvPr>
            <p:extLst>
              <p:ext uri="{D42A27DB-BD31-4B8C-83A1-F6EECF244321}">
                <p14:modId xmlns:p14="http://schemas.microsoft.com/office/powerpoint/2010/main" val="3161488841"/>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8C4C5388-19A5-4F66-9FEB-2228CE7431D5}"/>
              </a:ext>
            </a:extLst>
          </p:cNvPr>
          <p:cNvSpPr txBox="1"/>
          <p:nvPr/>
        </p:nvSpPr>
        <p:spPr>
          <a:xfrm>
            <a:off x="9964973" y="904663"/>
            <a:ext cx="2311841" cy="369332"/>
          </a:xfrm>
          <a:prstGeom prst="rect">
            <a:avLst/>
          </a:prstGeom>
          <a:solidFill>
            <a:schemeClr val="accent3"/>
          </a:solidFill>
        </p:spPr>
        <p:txBody>
          <a:bodyPr wrap="square">
            <a:spAutoFit/>
          </a:bodyPr>
          <a:lstStyle/>
          <a:p>
            <a:r>
              <a:rPr lang="ja-JP" altLang="en-US" sz="1800" dirty="0">
                <a:solidFill>
                  <a:srgbClr val="FFFF00"/>
                </a:solidFill>
              </a:rPr>
              <a:t>資料：ロータリーの友</a:t>
            </a:r>
          </a:p>
        </p:txBody>
      </p:sp>
    </p:spTree>
    <p:extLst>
      <p:ext uri="{BB962C8B-B14F-4D97-AF65-F5344CB8AC3E}">
        <p14:creationId xmlns:p14="http://schemas.microsoft.com/office/powerpoint/2010/main" val="187265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B33D6F6-5F6E-428D-89AE-D4CE2AC6302A}"/>
              </a:ext>
            </a:extLst>
          </p:cNvPr>
          <p:cNvPicPr>
            <a:picLocks noChangeAspect="1"/>
          </p:cNvPicPr>
          <p:nvPr/>
        </p:nvPicPr>
        <p:blipFill>
          <a:blip r:embed="rId2"/>
          <a:stretch>
            <a:fillRect/>
          </a:stretch>
        </p:blipFill>
        <p:spPr>
          <a:xfrm>
            <a:off x="2393343" y="398"/>
            <a:ext cx="7405743" cy="6857602"/>
          </a:xfrm>
          <a:prstGeom prst="rect">
            <a:avLst/>
          </a:prstGeom>
        </p:spPr>
      </p:pic>
    </p:spTree>
    <p:extLst>
      <p:ext uri="{BB962C8B-B14F-4D97-AF65-F5344CB8AC3E}">
        <p14:creationId xmlns:p14="http://schemas.microsoft.com/office/powerpoint/2010/main" val="344034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224B6D6-7ACA-4DD0-9EB9-64C55B4AA77E}"/>
              </a:ext>
            </a:extLst>
          </p:cNvPr>
          <p:cNvSpPr txBox="1"/>
          <p:nvPr/>
        </p:nvSpPr>
        <p:spPr>
          <a:xfrm>
            <a:off x="4194495" y="2587050"/>
            <a:ext cx="6568580" cy="584775"/>
          </a:xfrm>
          <a:prstGeom prst="rect">
            <a:avLst/>
          </a:prstGeom>
          <a:noFill/>
        </p:spPr>
        <p:txBody>
          <a:bodyPr wrap="square" rtlCol="0">
            <a:spAutoFit/>
          </a:bodyPr>
          <a:lstStyle/>
          <a:p>
            <a:r>
              <a:rPr kumimoji="1" lang="ja-JP" altLang="en-US" sz="3200" dirty="0"/>
              <a:t>ワーク・エンゲイジメントと働き方改革</a:t>
            </a:r>
          </a:p>
        </p:txBody>
      </p:sp>
      <p:pic>
        <p:nvPicPr>
          <p:cNvPr id="7" name="図 6">
            <a:extLst>
              <a:ext uri="{FF2B5EF4-FFF2-40B4-BE49-F238E27FC236}">
                <a16:creationId xmlns:a16="http://schemas.microsoft.com/office/drawing/2014/main" id="{5186BDE8-57D4-4200-8884-4A06686DB6BB}"/>
              </a:ext>
            </a:extLst>
          </p:cNvPr>
          <p:cNvPicPr>
            <a:picLocks noChangeAspect="1"/>
          </p:cNvPicPr>
          <p:nvPr/>
        </p:nvPicPr>
        <p:blipFill>
          <a:blip r:embed="rId2"/>
          <a:stretch>
            <a:fillRect/>
          </a:stretch>
        </p:blipFill>
        <p:spPr>
          <a:xfrm>
            <a:off x="4324175" y="3171825"/>
            <a:ext cx="6438900" cy="3686175"/>
          </a:xfrm>
          <a:prstGeom prst="rect">
            <a:avLst/>
          </a:prstGeom>
        </p:spPr>
      </p:pic>
      <p:pic>
        <p:nvPicPr>
          <p:cNvPr id="2" name="図 1">
            <a:extLst>
              <a:ext uri="{FF2B5EF4-FFF2-40B4-BE49-F238E27FC236}">
                <a16:creationId xmlns:a16="http://schemas.microsoft.com/office/drawing/2014/main" id="{902FEE41-8621-42B7-84A5-059235F3964D}"/>
              </a:ext>
            </a:extLst>
          </p:cNvPr>
          <p:cNvPicPr>
            <a:picLocks noChangeAspect="1"/>
          </p:cNvPicPr>
          <p:nvPr/>
        </p:nvPicPr>
        <p:blipFill>
          <a:blip r:embed="rId3"/>
          <a:stretch>
            <a:fillRect/>
          </a:stretch>
        </p:blipFill>
        <p:spPr>
          <a:xfrm>
            <a:off x="0" y="0"/>
            <a:ext cx="8237100" cy="2659310"/>
          </a:xfrm>
          <a:prstGeom prst="rect">
            <a:avLst/>
          </a:prstGeom>
        </p:spPr>
      </p:pic>
      <p:pic>
        <p:nvPicPr>
          <p:cNvPr id="8" name="Picture 5">
            <a:extLst>
              <a:ext uri="{FF2B5EF4-FFF2-40B4-BE49-F238E27FC236}">
                <a16:creationId xmlns:a16="http://schemas.microsoft.com/office/drawing/2014/main" id="{841E0135-A53A-441D-BFE6-972CB9E636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15834" y="186340"/>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66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4B9336-A03D-4DA0-8DAD-47893F9D5756}"/>
              </a:ext>
            </a:extLst>
          </p:cNvPr>
          <p:cNvSpPr>
            <a:spLocks noGrp="1"/>
          </p:cNvSpPr>
          <p:nvPr>
            <p:ph type="title"/>
          </p:nvPr>
        </p:nvSpPr>
        <p:spPr>
          <a:xfrm>
            <a:off x="913774" y="513112"/>
            <a:ext cx="10364451" cy="574663"/>
          </a:xfrm>
        </p:spPr>
        <p:txBody>
          <a:bodyPr>
            <a:noAutofit/>
          </a:bodyPr>
          <a:lstStyle/>
          <a:p>
            <a:r>
              <a:rPr kumimoji="1" lang="ja-JP" altLang="en-US" sz="3200" dirty="0"/>
              <a:t>　ワーク・エンゲイジメントとは？</a:t>
            </a:r>
          </a:p>
        </p:txBody>
      </p:sp>
      <p:sp>
        <p:nvSpPr>
          <p:cNvPr id="3" name="コンテンツ プレースホルダー 2">
            <a:extLst>
              <a:ext uri="{FF2B5EF4-FFF2-40B4-BE49-F238E27FC236}">
                <a16:creationId xmlns:a16="http://schemas.microsoft.com/office/drawing/2014/main" id="{159512DE-1AD7-42BD-865C-BF35B76F38D1}"/>
              </a:ext>
            </a:extLst>
          </p:cNvPr>
          <p:cNvSpPr>
            <a:spLocks noGrp="1"/>
          </p:cNvSpPr>
          <p:nvPr>
            <p:ph sz="quarter" idx="13"/>
          </p:nvPr>
        </p:nvSpPr>
        <p:spPr>
          <a:xfrm>
            <a:off x="913774" y="1193180"/>
            <a:ext cx="10363826" cy="5447765"/>
          </a:xfrm>
        </p:spPr>
        <p:txBody>
          <a:bodyPr>
            <a:normAutofit/>
          </a:bodyPr>
          <a:lstStyle/>
          <a:p>
            <a:pPr marL="0" indent="0">
              <a:buNone/>
            </a:pPr>
            <a:r>
              <a:rPr kumimoji="1" lang="ja-JP" altLang="en-US" sz="3200" dirty="0">
                <a:solidFill>
                  <a:srgbClr val="0070C0"/>
                </a:solidFill>
              </a:rPr>
              <a:t>　　　　　　　</a:t>
            </a:r>
            <a:r>
              <a:rPr kumimoji="1" lang="en-US" altLang="ja-JP" sz="3200" dirty="0">
                <a:solidFill>
                  <a:srgbClr val="0070C0"/>
                </a:solidFill>
              </a:rPr>
              <a:t>2000</a:t>
            </a:r>
            <a:r>
              <a:rPr kumimoji="1" lang="ja-JP" altLang="en-US" sz="3200" dirty="0">
                <a:solidFill>
                  <a:srgbClr val="0070C0"/>
                </a:solidFill>
              </a:rPr>
              <a:t>年ごろから注目され始めた概念</a:t>
            </a:r>
            <a:endParaRPr kumimoji="1" lang="en-US" altLang="ja-JP" sz="3200" dirty="0">
              <a:solidFill>
                <a:srgbClr val="0070C0"/>
              </a:solidFill>
            </a:endParaRPr>
          </a:p>
          <a:p>
            <a:r>
              <a:rPr lang="ja-JP" altLang="en-US" sz="2800" dirty="0"/>
              <a:t>活力、熱意、没頭で構成された複合概念</a:t>
            </a:r>
            <a:endParaRPr lang="en-US" altLang="ja-JP" sz="2800" dirty="0"/>
          </a:p>
          <a:p>
            <a:r>
              <a:rPr kumimoji="1" lang="ja-JP" altLang="en-US" sz="2800" dirty="0"/>
              <a:t>活力は「就業中の高い水準のエネルギーや心理的な回復力」</a:t>
            </a:r>
            <a:endParaRPr kumimoji="1" lang="en-US" altLang="ja-JP" sz="2800" dirty="0"/>
          </a:p>
          <a:p>
            <a:r>
              <a:rPr lang="ja-JP" altLang="en-US" sz="2800" dirty="0"/>
              <a:t>熱意は「仕事への強い関与。仕事への熱中や誇り」</a:t>
            </a:r>
            <a:endParaRPr lang="en-US" altLang="ja-JP" sz="2800" dirty="0"/>
          </a:p>
          <a:p>
            <a:r>
              <a:rPr kumimoji="1" lang="ja-JP" altLang="en-US" sz="2800" dirty="0"/>
              <a:t>没頭は「仕事への集中と没頭、時間が早く経過する」</a:t>
            </a:r>
            <a:endParaRPr kumimoji="1" lang="en-US" altLang="ja-JP" sz="2800" dirty="0"/>
          </a:p>
          <a:p>
            <a:pPr marL="0" indent="0">
              <a:buNone/>
            </a:pPr>
            <a:endParaRPr kumimoji="1" lang="en-US" altLang="ja-JP" sz="2800" dirty="0"/>
          </a:p>
          <a:p>
            <a:pPr marL="0" indent="0">
              <a:buNone/>
            </a:pPr>
            <a:r>
              <a:rPr lang="ja-JP" altLang="en-US" sz="2800" dirty="0">
                <a:solidFill>
                  <a:srgbClr val="002060"/>
                </a:solidFill>
              </a:rPr>
              <a:t>＊ワーク・エンゲイジメントの高い人は「仕事に誇り（やりがい）を感じ、</a:t>
            </a:r>
            <a:br>
              <a:rPr lang="en-US" altLang="ja-JP" sz="2800" dirty="0">
                <a:solidFill>
                  <a:srgbClr val="002060"/>
                </a:solidFill>
              </a:rPr>
            </a:br>
            <a:r>
              <a:rPr lang="ja-JP" altLang="en-US" sz="2800" dirty="0">
                <a:solidFill>
                  <a:srgbClr val="002060"/>
                </a:solidFill>
              </a:rPr>
              <a:t>　　熱心に取り組み、仕事から活力を得て活き活きとしている状態</a:t>
            </a:r>
            <a:endParaRPr kumimoji="1" lang="ja-JP" altLang="en-US" sz="2800" dirty="0">
              <a:solidFill>
                <a:srgbClr val="002060"/>
              </a:solidFill>
            </a:endParaRPr>
          </a:p>
        </p:txBody>
      </p:sp>
      <p:pic>
        <p:nvPicPr>
          <p:cNvPr id="6" name="Picture 5">
            <a:extLst>
              <a:ext uri="{FF2B5EF4-FFF2-40B4-BE49-F238E27FC236}">
                <a16:creationId xmlns:a16="http://schemas.microsoft.com/office/drawing/2014/main" id="{9EE8C197-9629-49AE-AF0E-3F208A9219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74488" y="217055"/>
            <a:ext cx="1406223" cy="52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009965"/>
      </p:ext>
    </p:extLst>
  </p:cSld>
  <p:clrMapOvr>
    <a:masterClrMapping/>
  </p:clrMapOvr>
</p:sld>
</file>

<file path=ppt/theme/theme1.xml><?xml version="1.0" encoding="utf-8"?>
<a:theme xmlns:a="http://schemas.openxmlformats.org/drawingml/2006/main" name="しず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72</TotalTime>
  <Words>851</Words>
  <Application>Microsoft Office PowerPoint</Application>
  <PresentationFormat>ワイド画面</PresentationFormat>
  <Paragraphs>89</Paragraphs>
  <Slides>16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HGP行書体</vt:lpstr>
      <vt:lpstr>ヒラギノ角ゴ Pro W3</vt:lpstr>
      <vt:lpstr>Arial</vt:lpstr>
      <vt:lpstr>Roboto</vt:lpstr>
      <vt:lpstr>Tw Cen MT</vt:lpstr>
      <vt:lpstr>しずく</vt:lpstr>
      <vt:lpstr>ロータリー活動で幸せになろう！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ワーク・エンゲイジメントとは？</vt:lpstr>
      <vt:lpstr>PowerPoint プレゼンテーション</vt:lpstr>
      <vt:lpstr>働き方改革・年休消化の義務付け⇒コロナ対応</vt:lpstr>
      <vt:lpstr>　　　ロータリーでの返事は3つ！ 　　　　　　　　　はい！　イエス！　喜んで！</vt:lpstr>
      <vt:lpstr>ハイコンテクス文化の20世紀の日本のロータリー 　　　　　　　ハイコンテクス（Highcontext） </vt:lpstr>
      <vt:lpstr>PowerPoint プレゼンテーション</vt:lpstr>
      <vt:lpstr>PowerPoint プレゼンテーション</vt:lpstr>
      <vt:lpstr>ロータリーで活動すると人は幸せになれる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人生100年時代を生き抜く</dc:title>
  <dc:creator>松本祐二</dc:creator>
  <cp:lastModifiedBy>オフィス ２</cp:lastModifiedBy>
  <cp:revision>9</cp:revision>
  <dcterms:created xsi:type="dcterms:W3CDTF">2020-11-10T07:44:56Z</dcterms:created>
  <dcterms:modified xsi:type="dcterms:W3CDTF">2022-06-02T00:29:38Z</dcterms:modified>
</cp:coreProperties>
</file>